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  <p:sldMasterId id="2147483792" r:id="rId2"/>
  </p:sldMasterIdLst>
  <p:sldIdLst>
    <p:sldId id="256" r:id="rId3"/>
    <p:sldId id="257" r:id="rId4"/>
    <p:sldId id="258" r:id="rId5"/>
    <p:sldId id="271" r:id="rId6"/>
    <p:sldId id="259" r:id="rId7"/>
    <p:sldId id="277" r:id="rId8"/>
    <p:sldId id="266" r:id="rId9"/>
    <p:sldId id="265" r:id="rId10"/>
    <p:sldId id="268" r:id="rId11"/>
    <p:sldId id="273" r:id="rId12"/>
    <p:sldId id="275" r:id="rId13"/>
    <p:sldId id="263" r:id="rId14"/>
    <p:sldId id="278" r:id="rId15"/>
    <p:sldId id="283" r:id="rId16"/>
    <p:sldId id="285" r:id="rId17"/>
    <p:sldId id="282" r:id="rId18"/>
    <p:sldId id="279" r:id="rId19"/>
    <p:sldId id="280" r:id="rId20"/>
    <p:sldId id="287" r:id="rId21"/>
    <p:sldId id="281" r:id="rId22"/>
    <p:sldId id="292" r:id="rId23"/>
    <p:sldId id="293" r:id="rId24"/>
    <p:sldId id="294" r:id="rId25"/>
    <p:sldId id="291" r:id="rId26"/>
    <p:sldId id="288" r:id="rId27"/>
    <p:sldId id="296" r:id="rId28"/>
    <p:sldId id="297" r:id="rId29"/>
    <p:sldId id="298" r:id="rId30"/>
    <p:sldId id="299" r:id="rId31"/>
    <p:sldId id="300" r:id="rId32"/>
    <p:sldId id="302" r:id="rId33"/>
    <p:sldId id="303" r:id="rId34"/>
    <p:sldId id="305" r:id="rId35"/>
    <p:sldId id="309" r:id="rId36"/>
    <p:sldId id="307" r:id="rId37"/>
    <p:sldId id="289" r:id="rId38"/>
    <p:sldId id="308" r:id="rId39"/>
    <p:sldId id="272" r:id="rId40"/>
    <p:sldId id="306" r:id="rId41"/>
    <p:sldId id="29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7EA8C-5F02-426C-845E-17A2D4BF2EB9}" type="datetimeFigureOut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DFE92-0D68-42BE-8AE0-849B2674B6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316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7EA8C-5F02-426C-845E-17A2D4BF2EB9}" type="datetimeFigureOut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DFE92-0D68-42BE-8AE0-849B2674B6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787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7EA8C-5F02-426C-845E-17A2D4BF2EB9}" type="datetimeFigureOut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DFE92-0D68-42BE-8AE0-849B2674B6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685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2677EA8C-5F02-426C-845E-17A2D4BF2EB9}" type="datetimeFigureOut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96BDFE92-0D68-42BE-8AE0-849B2674B6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6810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7EA8C-5F02-426C-845E-17A2D4BF2EB9}" type="datetimeFigureOut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DFE92-0D68-42BE-8AE0-849B2674B6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264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7EA8C-5F02-426C-845E-17A2D4BF2EB9}" type="datetimeFigureOut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DFE92-0D68-42BE-8AE0-849B2674B6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190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7EA8C-5F02-426C-845E-17A2D4BF2EB9}" type="datetimeFigureOut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DFE92-0D68-42BE-8AE0-849B2674B6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5530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7EA8C-5F02-426C-845E-17A2D4BF2EB9}" type="datetimeFigureOut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DFE92-0D68-42BE-8AE0-849B2674B6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0968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7EA8C-5F02-426C-845E-17A2D4BF2EB9}" type="datetimeFigureOut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DFE92-0D68-42BE-8AE0-849B2674B6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3332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7EA8C-5F02-426C-845E-17A2D4BF2EB9}" type="datetimeFigureOut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DFE92-0D68-42BE-8AE0-849B2674B6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877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7EA8C-5F02-426C-845E-17A2D4BF2EB9}" type="datetimeFigureOut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DFE92-0D68-42BE-8AE0-849B2674B6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067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7EA8C-5F02-426C-845E-17A2D4BF2EB9}" type="datetimeFigureOut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DFE92-0D68-42BE-8AE0-849B2674B6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9186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7EA8C-5F02-426C-845E-17A2D4BF2EB9}" type="datetimeFigureOut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DFE92-0D68-42BE-8AE0-849B2674B6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8286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7EA8C-5F02-426C-845E-17A2D4BF2EB9}" type="datetimeFigureOut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DFE92-0D68-42BE-8AE0-849B2674B6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2954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7EA8C-5F02-426C-845E-17A2D4BF2EB9}" type="datetimeFigureOut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DFE92-0D68-42BE-8AE0-849B2674B6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6614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7EA8C-5F02-426C-845E-17A2D4BF2EB9}" type="datetimeFigureOut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DFE92-0D68-42BE-8AE0-849B2674B6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3372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7EA8C-5F02-426C-845E-17A2D4BF2EB9}" type="datetimeFigureOut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DFE92-0D68-42BE-8AE0-849B2674B6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4174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7EA8C-5F02-426C-845E-17A2D4BF2EB9}" type="datetimeFigureOut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DFE92-0D68-42BE-8AE0-849B2674B6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872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7EA8C-5F02-426C-845E-17A2D4BF2EB9}" type="datetimeFigureOut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DFE92-0D68-42BE-8AE0-849B2674B6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7065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7EA8C-5F02-426C-845E-17A2D4BF2EB9}" type="datetimeFigureOut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DFE92-0D68-42BE-8AE0-849B2674B6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3896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7EA8C-5F02-426C-845E-17A2D4BF2EB9}" type="datetimeFigureOut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DFE92-0D68-42BE-8AE0-849B2674B6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674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7EA8C-5F02-426C-845E-17A2D4BF2EB9}" type="datetimeFigureOut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DFE92-0D68-42BE-8AE0-849B2674B6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660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7EA8C-5F02-426C-845E-17A2D4BF2EB9}" type="datetimeFigureOut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DFE92-0D68-42BE-8AE0-849B2674B6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528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7EA8C-5F02-426C-845E-17A2D4BF2EB9}" type="datetimeFigureOut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DFE92-0D68-42BE-8AE0-849B2674B6A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66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7EA8C-5F02-426C-845E-17A2D4BF2EB9}" type="datetimeFigureOut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DFE92-0D68-42BE-8AE0-849B2674B6A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97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7EA8C-5F02-426C-845E-17A2D4BF2EB9}" type="datetimeFigureOut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DFE92-0D68-42BE-8AE0-849B2674B6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270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7EA8C-5F02-426C-845E-17A2D4BF2EB9}" type="datetimeFigureOut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DFE92-0D68-42BE-8AE0-849B2674B6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409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7EA8C-5F02-426C-845E-17A2D4BF2EB9}" type="datetimeFigureOut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DFE92-0D68-42BE-8AE0-849B2674B6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650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677EA8C-5F02-426C-845E-17A2D4BF2EB9}" type="datetimeFigureOut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DFE92-0D68-42BE-8AE0-849B2674B6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969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677EA8C-5F02-426C-845E-17A2D4BF2EB9}" type="datetimeFigureOut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96BDFE92-0D68-42BE-8AE0-849B2674B6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995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E65853-98F5-4691-AB16-BC8E742FFB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2099733"/>
            <a:ext cx="10296147" cy="2677648"/>
          </a:xfrm>
        </p:spPr>
        <p:txBody>
          <a:bodyPr>
            <a:normAutofit/>
          </a:bodyPr>
          <a:lstStyle/>
          <a:p>
            <a:r>
              <a:rPr lang="en-US" altLang="ko-KR" sz="4800" dirty="0"/>
              <a:t>Neural</a:t>
            </a:r>
            <a:r>
              <a:rPr lang="ko-KR" altLang="en-US" sz="4800" dirty="0"/>
              <a:t> </a:t>
            </a:r>
            <a:r>
              <a:rPr lang="en-US" altLang="ko-KR" sz="4800" dirty="0"/>
              <a:t>Encoding</a:t>
            </a:r>
            <a:r>
              <a:rPr lang="ko-KR" altLang="en-US" sz="4800" dirty="0"/>
              <a:t> </a:t>
            </a:r>
            <a:r>
              <a:rPr lang="en-US" altLang="ko-KR" sz="4800" dirty="0"/>
              <a:t>and</a:t>
            </a:r>
            <a:r>
              <a:rPr lang="ko-KR" altLang="en-US" sz="4800" dirty="0"/>
              <a:t> </a:t>
            </a:r>
            <a:r>
              <a:rPr lang="en-US" altLang="ko-KR" sz="4800" dirty="0"/>
              <a:t>Decoding </a:t>
            </a:r>
            <a:br>
              <a:rPr lang="en-US" altLang="ko-KR" sz="4800" dirty="0"/>
            </a:br>
            <a:r>
              <a:rPr lang="en-US" altLang="ko-KR" sz="4800" dirty="0"/>
              <a:t>with Deep Learning</a:t>
            </a:r>
            <a:endParaRPr lang="ko-KR" altLang="en-US" sz="48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BD32234-FE72-4202-AB05-0D9B208C0E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2017. 09. </a:t>
            </a:r>
            <a:r>
              <a:rPr lang="en-US" altLang="ko-KR"/>
              <a:t>08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9210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10" name="Group 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2" name="Group 2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3" name="Rectangle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5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805302E-3A99-462A-96EF-222A3AC2D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5065"/>
            <a:ext cx="7901642" cy="482000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0DCE70B-6B5F-4392-AD65-7CAE4BACB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894841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2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Rectangle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30660BA-D21D-4667-9539-7D4C32C29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692" y="469831"/>
            <a:ext cx="3980079" cy="5918335"/>
          </a:xfrm>
          <a:prstGeom prst="rect">
            <a:avLst/>
          </a:prstGeom>
        </p:spPr>
      </p:pic>
      <p:sp>
        <p:nvSpPr>
          <p:cNvPr id="33" name="Rectangl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E1F65CF-F2F8-4DDD-BB17-9B9512B0D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3133726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3300" dirty="0"/>
              <a:t>Today’s paper</a:t>
            </a:r>
            <a:endParaRPr lang="ko-KR" altLang="en-US" sz="33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3D998A4-C360-436D-8283-7D6E7A905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Variational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Autoencoder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Support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Direct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Visual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Reconstruction, </a:t>
            </a:r>
            <a:r>
              <a:rPr lang="en-US" altLang="ko-KR" dirty="0" err="1">
                <a:solidFill>
                  <a:schemeClr val="bg1"/>
                </a:solidFill>
              </a:rPr>
              <a:t>Kuan</a:t>
            </a:r>
            <a:r>
              <a:rPr lang="en-US" altLang="ko-KR" dirty="0">
                <a:solidFill>
                  <a:schemeClr val="bg1"/>
                </a:solidFill>
              </a:rPr>
              <a:t> Han, </a:t>
            </a:r>
            <a:r>
              <a:rPr lang="en-US" altLang="ko-KR" dirty="0" err="1">
                <a:solidFill>
                  <a:schemeClr val="bg1"/>
                </a:solidFill>
              </a:rPr>
              <a:t>Kun</a:t>
            </a:r>
            <a:r>
              <a:rPr lang="en-US" altLang="ko-KR" dirty="0">
                <a:solidFill>
                  <a:schemeClr val="bg1"/>
                </a:solidFill>
              </a:rPr>
              <a:t>-Han Lu, </a:t>
            </a:r>
            <a:r>
              <a:rPr lang="en-US" altLang="ko-KR" dirty="0" err="1">
                <a:solidFill>
                  <a:schemeClr val="bg1"/>
                </a:solidFill>
              </a:rPr>
              <a:t>Zhonming</a:t>
            </a:r>
            <a:r>
              <a:rPr lang="en-US" altLang="ko-KR" dirty="0">
                <a:solidFill>
                  <a:schemeClr val="bg1"/>
                </a:solidFill>
              </a:rPr>
              <a:t> Liu, 2017.6.26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038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45" name="Group 16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8" name="Rectangle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46" name="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2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64" y="1143000"/>
            <a:ext cx="8870848" cy="3429006"/>
          </a:xfrm>
          <a:prstGeom prst="rect">
            <a:avLst/>
          </a:prstGeom>
          <a:solidFill>
            <a:srgbClr val="FFFFFE"/>
          </a:solidFill>
          <a:ln w="15875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36D308C-ED26-4D1E-A361-11537B535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852" y="1600194"/>
            <a:ext cx="2743200" cy="2420874"/>
          </a:xfrm>
          <a:prstGeom prst="rect">
            <a:avLst/>
          </a:prstGeom>
          <a:ln w="15875">
            <a:noFill/>
          </a:ln>
          <a:effectLst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582AD31-F361-4F9A-831B-DCA955385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870" y="1805661"/>
            <a:ext cx="2743200" cy="1853783"/>
          </a:xfrm>
          <a:prstGeom prst="rect">
            <a:avLst/>
          </a:prstGeom>
          <a:ln w="15875">
            <a:noFill/>
          </a:ln>
          <a:effectLst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CAEC8FB-859B-4941-9C01-E089794E3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9826" y="1828359"/>
            <a:ext cx="2743200" cy="1831085"/>
          </a:xfrm>
          <a:prstGeom prst="rect">
            <a:avLst/>
          </a:prstGeom>
          <a:ln w="15875">
            <a:noFill/>
          </a:ln>
          <a:effectLst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E1F65CF-F2F8-4DDD-BB17-9B9512B0D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764" y="4834467"/>
            <a:ext cx="8870849" cy="586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en-US" altLang="ko-KR"/>
              <a:t>Who</a:t>
            </a:r>
          </a:p>
        </p:txBody>
      </p:sp>
    </p:spTree>
    <p:extLst>
      <p:ext uri="{BB962C8B-B14F-4D97-AF65-F5344CB8AC3E}">
        <p14:creationId xmlns:p14="http://schemas.microsoft.com/office/powerpoint/2010/main" val="1395993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1F65CF-F2F8-4DDD-BB17-9B9512B0D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 err="1">
                <a:solidFill>
                  <a:schemeClr val="bg1"/>
                </a:solidFill>
              </a:rPr>
              <a:t>Variational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Autoencoder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Support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Direct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Visual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Reconstruction, </a:t>
            </a:r>
            <a:r>
              <a:rPr lang="en-US" altLang="ko-KR" sz="2000" dirty="0" err="1">
                <a:solidFill>
                  <a:schemeClr val="bg1"/>
                </a:solidFill>
              </a:rPr>
              <a:t>Kuan</a:t>
            </a:r>
            <a:r>
              <a:rPr lang="en-US" altLang="ko-KR" sz="2000" dirty="0">
                <a:solidFill>
                  <a:schemeClr val="bg1"/>
                </a:solidFill>
              </a:rPr>
              <a:t> Han, </a:t>
            </a:r>
            <a:r>
              <a:rPr lang="en-US" altLang="ko-KR" sz="2000" dirty="0" err="1">
                <a:solidFill>
                  <a:schemeClr val="bg1"/>
                </a:solidFill>
              </a:rPr>
              <a:t>Kun</a:t>
            </a:r>
            <a:r>
              <a:rPr lang="en-US" altLang="ko-KR" sz="2000" dirty="0">
                <a:solidFill>
                  <a:schemeClr val="bg1"/>
                </a:solidFill>
              </a:rPr>
              <a:t>-Han Lu, </a:t>
            </a:r>
            <a:r>
              <a:rPr lang="en-US" altLang="ko-KR" sz="2000" dirty="0" err="1">
                <a:solidFill>
                  <a:schemeClr val="bg1"/>
                </a:solidFill>
              </a:rPr>
              <a:t>Zhonming</a:t>
            </a:r>
            <a:r>
              <a:rPr lang="en-US" altLang="ko-KR" sz="2000" dirty="0">
                <a:solidFill>
                  <a:schemeClr val="bg1"/>
                </a:solidFill>
              </a:rPr>
              <a:t> Liu, 2017.6.26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3D998A4-C360-436D-8283-7D6E7A905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871" y="2603500"/>
            <a:ext cx="8761413" cy="3416300"/>
          </a:xfrm>
        </p:spPr>
        <p:txBody>
          <a:bodyPr/>
          <a:lstStyle/>
          <a:p>
            <a:r>
              <a:rPr lang="en-US" altLang="ko-KR" dirty="0"/>
              <a:t>Summarize</a:t>
            </a:r>
          </a:p>
          <a:p>
            <a:pPr lvl="1"/>
            <a:r>
              <a:rPr lang="en-US" altLang="ko-KR" dirty="0"/>
              <a:t>Deep learning </a:t>
            </a:r>
            <a:r>
              <a:rPr lang="ko-KR" altLang="en-US" dirty="0"/>
              <a:t>기반의 모델생성알고리즘</a:t>
            </a:r>
            <a:r>
              <a:rPr lang="en-US" altLang="ko-KR" dirty="0"/>
              <a:t>(generative algorithm)</a:t>
            </a:r>
          </a:p>
          <a:p>
            <a:pPr lvl="2"/>
            <a:r>
              <a:rPr lang="en-US" altLang="ko-KR" dirty="0" err="1"/>
              <a:t>Variational</a:t>
            </a:r>
            <a:r>
              <a:rPr lang="en-US" altLang="ko-KR" dirty="0"/>
              <a:t> Autoencoder (VAE)</a:t>
            </a:r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fMRI </a:t>
            </a:r>
            <a:r>
              <a:rPr lang="ko-KR" altLang="en-US" dirty="0"/>
              <a:t>데이터를 활용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모델생성알고리즘으로 인간이 인지하는 뇌의 시각부분을 </a:t>
            </a:r>
            <a:r>
              <a:rPr lang="en-US" altLang="ko-KR" dirty="0"/>
              <a:t>semi-directly</a:t>
            </a:r>
            <a:r>
              <a:rPr lang="ko-KR" altLang="en-US" dirty="0"/>
              <a:t> 확인하겠다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0884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1F65CF-F2F8-4DDD-BB17-9B9512B0D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Deep Learning based Generative Algorithm 1</a:t>
            </a:r>
            <a:endParaRPr lang="ko-KR" altLang="en-US" sz="28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3D998A4-C360-436D-8283-7D6E7A905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871" y="2603500"/>
            <a:ext cx="8761413" cy="3416300"/>
          </a:xfrm>
        </p:spPr>
        <p:txBody>
          <a:bodyPr/>
          <a:lstStyle/>
          <a:p>
            <a:r>
              <a:rPr lang="en-US" altLang="ko-KR" dirty="0"/>
              <a:t>Generative Adversarial Networks(GAN)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64DA76-234B-4922-8D61-9235B372B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076" y="3097684"/>
            <a:ext cx="6768808" cy="292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04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1F65CF-F2F8-4DDD-BB17-9B9512B0D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Deep Learning based Generative Algorithm 2</a:t>
            </a:r>
            <a:endParaRPr lang="ko-KR" altLang="en-US" sz="28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3D998A4-C360-436D-8283-7D6E7A905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4372" y="2621255"/>
            <a:ext cx="8761413" cy="3416300"/>
          </a:xfrm>
        </p:spPr>
        <p:txBody>
          <a:bodyPr>
            <a:normAutofit/>
          </a:bodyPr>
          <a:lstStyle/>
          <a:p>
            <a:endParaRPr lang="en-US" altLang="ko-KR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ko-KR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altLang="ko-KR" sz="3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Variational</a:t>
            </a:r>
            <a:r>
              <a:rPr lang="en-US" altLang="ko-K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Auto-Encoder (VAE)</a:t>
            </a:r>
            <a:endParaRPr lang="ko-KR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2864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1F65CF-F2F8-4DDD-BB17-9B9512B0D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Keyword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3D998A4-C360-436D-8283-7D6E7A905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871" y="2603500"/>
            <a:ext cx="8761413" cy="3416300"/>
          </a:xfrm>
        </p:spPr>
        <p:txBody>
          <a:bodyPr/>
          <a:lstStyle/>
          <a:p>
            <a:r>
              <a:rPr lang="en-US" altLang="ko-KR" dirty="0"/>
              <a:t>Encoding</a:t>
            </a:r>
          </a:p>
          <a:p>
            <a:pPr lvl="1"/>
            <a:r>
              <a:rPr lang="ko-KR" altLang="en-US" dirty="0"/>
              <a:t>코드화</a:t>
            </a:r>
            <a:r>
              <a:rPr lang="en-US" altLang="ko-KR" dirty="0"/>
              <a:t>, </a:t>
            </a:r>
            <a:r>
              <a:rPr lang="ko-KR" altLang="en-US" dirty="0"/>
              <a:t>암호화</a:t>
            </a:r>
            <a:r>
              <a:rPr lang="en-US" altLang="ko-KR" dirty="0"/>
              <a:t>, </a:t>
            </a:r>
            <a:r>
              <a:rPr lang="ko-KR" altLang="en-US" dirty="0"/>
              <a:t>부호화</a:t>
            </a:r>
            <a:endParaRPr lang="en-US" altLang="ko-KR" dirty="0"/>
          </a:p>
          <a:p>
            <a:pPr lvl="1"/>
            <a:r>
              <a:rPr lang="en-US" altLang="ko-KR" dirty="0"/>
              <a:t>A</a:t>
            </a:r>
            <a:r>
              <a:rPr lang="ko-KR" altLang="en-US" dirty="0" err="1"/>
              <a:t>라는형태의</a:t>
            </a:r>
            <a:r>
              <a:rPr lang="ko-KR" altLang="en-US" dirty="0"/>
              <a:t> 데이터를 특정 규칙에 의해 </a:t>
            </a:r>
            <a:r>
              <a:rPr lang="en-US" altLang="ko-KR" dirty="0"/>
              <a:t>B</a:t>
            </a:r>
            <a:r>
              <a:rPr lang="ko-KR" altLang="en-US" dirty="0"/>
              <a:t> 데이터로 변환하는 과정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Decoding</a:t>
            </a:r>
          </a:p>
          <a:p>
            <a:pPr lvl="1"/>
            <a:r>
              <a:rPr lang="en-US" altLang="ko-KR" dirty="0"/>
              <a:t>Encoding</a:t>
            </a:r>
            <a:r>
              <a:rPr lang="ko-KR" altLang="en-US" dirty="0"/>
              <a:t>의 반대</a:t>
            </a:r>
          </a:p>
        </p:txBody>
      </p:sp>
    </p:spTree>
    <p:extLst>
      <p:ext uri="{BB962C8B-B14F-4D97-AF65-F5344CB8AC3E}">
        <p14:creationId xmlns:p14="http://schemas.microsoft.com/office/powerpoint/2010/main" val="2854361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38" name="Group 3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9" name="Rectangle 3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Oval 3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Oval 4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Oval 4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Oval 4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Oval 4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48" name="Rectangle 4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50" name="Group 4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51" name="Rectangle 5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53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4" name="Picture 4" descr="Autoencoder mnist에 대한 이미지 검색결과">
            <a:extLst>
              <a:ext uri="{FF2B5EF4-FFF2-40B4-BE49-F238E27FC236}">
                <a16:creationId xmlns:a16="http://schemas.microsoft.com/office/drawing/2014/main" id="{4B229CB6-4529-47BB-9CEB-7171AAE2C5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3852" y="2311694"/>
            <a:ext cx="7502911" cy="236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E1F65CF-F2F8-4DDD-BB17-9B9512B0D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Autoencoder</a:t>
            </a:r>
          </a:p>
        </p:txBody>
      </p:sp>
    </p:spTree>
    <p:extLst>
      <p:ext uri="{BB962C8B-B14F-4D97-AF65-F5344CB8AC3E}">
        <p14:creationId xmlns:p14="http://schemas.microsoft.com/office/powerpoint/2010/main" val="3734972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Rectangle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9F602AF-F23A-462C-A6B2-47DF9902A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797" y="1919625"/>
            <a:ext cx="4895366" cy="2680212"/>
          </a:xfrm>
          <a:prstGeom prst="rect">
            <a:avLst/>
          </a:prstGeom>
        </p:spPr>
      </p:pic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E1F65CF-F2F8-4DDD-BB17-9B9512B0D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3133726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3200" dirty="0"/>
              <a:t>Autoencoder</a:t>
            </a:r>
            <a:endParaRPr lang="ko-KR" altLang="en-US" sz="32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3D998A4-C360-436D-8283-7D6E7A905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정의</a:t>
            </a:r>
            <a:endParaRPr lang="en-US" altLang="ko-KR" dirty="0">
              <a:solidFill>
                <a:schemeClr val="bg1"/>
              </a:solidFill>
            </a:endParaRPr>
          </a:p>
          <a:p>
            <a:pPr lvl="1"/>
            <a:r>
              <a:rPr lang="ko-KR" altLang="en-US" dirty="0">
                <a:solidFill>
                  <a:schemeClr val="bg1"/>
                </a:solidFill>
              </a:rPr>
              <a:t>신경망의 입력층과 출력층의 </a:t>
            </a:r>
            <a:r>
              <a:rPr lang="ko-KR" altLang="en-US" dirty="0" err="1">
                <a:solidFill>
                  <a:schemeClr val="bg1"/>
                </a:solidFill>
              </a:rPr>
              <a:t>노드갯수가</a:t>
            </a:r>
            <a:r>
              <a:rPr lang="ko-KR" altLang="en-US" dirty="0">
                <a:solidFill>
                  <a:schemeClr val="bg1"/>
                </a:solidFill>
              </a:rPr>
              <a:t> 같은 알고리즘</a:t>
            </a:r>
            <a:endParaRPr lang="en-US" altLang="ko-KR" dirty="0">
              <a:solidFill>
                <a:schemeClr val="bg1"/>
              </a:solidFill>
            </a:endParaRPr>
          </a:p>
          <a:p>
            <a:pPr marL="914400" lvl="2" indent="0">
              <a:buNone/>
            </a:pP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특징</a:t>
            </a:r>
            <a:endParaRPr lang="en-US" altLang="ko-KR" dirty="0">
              <a:solidFill>
                <a:schemeClr val="bg1"/>
              </a:solidFill>
            </a:endParaRPr>
          </a:p>
          <a:p>
            <a:pPr lvl="1"/>
            <a:r>
              <a:rPr lang="ko-KR" altLang="en-US" dirty="0">
                <a:solidFill>
                  <a:schemeClr val="bg1"/>
                </a:solidFill>
              </a:rPr>
              <a:t>은닉층의 </a:t>
            </a:r>
            <a:r>
              <a:rPr lang="ko-KR" altLang="en-US" dirty="0" err="1">
                <a:solidFill>
                  <a:schemeClr val="bg1"/>
                </a:solidFill>
              </a:rPr>
              <a:t>노드갯수는</a:t>
            </a:r>
            <a:r>
              <a:rPr lang="ko-KR" altLang="en-US" dirty="0">
                <a:solidFill>
                  <a:schemeClr val="bg1"/>
                </a:solidFill>
              </a:rPr>
              <a:t> 입출력층보다 적다</a:t>
            </a:r>
            <a:endParaRPr lang="en-US" altLang="ko-KR" dirty="0">
              <a:solidFill>
                <a:schemeClr val="bg1"/>
              </a:solidFill>
            </a:endParaRPr>
          </a:p>
          <a:p>
            <a:pPr lvl="1"/>
            <a:r>
              <a:rPr lang="ko-KR" altLang="en-US" dirty="0">
                <a:solidFill>
                  <a:schemeClr val="bg1"/>
                </a:solidFill>
              </a:rPr>
              <a:t>비지도학습 </a:t>
            </a:r>
            <a:endParaRPr lang="en-US" altLang="ko-KR" dirty="0">
              <a:solidFill>
                <a:schemeClr val="bg1"/>
              </a:solidFill>
            </a:endParaRPr>
          </a:p>
          <a:p>
            <a:pPr lvl="1"/>
            <a:r>
              <a:rPr lang="en-US" altLang="ko-KR" dirty="0">
                <a:solidFill>
                  <a:schemeClr val="bg1"/>
                </a:solidFill>
              </a:rPr>
              <a:t>Input = Output</a:t>
            </a:r>
          </a:p>
          <a:p>
            <a:pPr lvl="1"/>
            <a:r>
              <a:rPr lang="ko-KR" altLang="en-US" dirty="0">
                <a:solidFill>
                  <a:schemeClr val="bg1"/>
                </a:solidFill>
              </a:rPr>
              <a:t>압축을 위해 사용</a:t>
            </a:r>
            <a:endParaRPr lang="en-US" altLang="ko-KR" dirty="0">
              <a:solidFill>
                <a:schemeClr val="bg1"/>
              </a:solidFill>
            </a:endParaRPr>
          </a:p>
          <a:p>
            <a:pPr lvl="1"/>
            <a:endParaRPr lang="en-US" altLang="ko-KR" dirty="0">
              <a:solidFill>
                <a:schemeClr val="bg1"/>
              </a:solidFill>
            </a:endParaRPr>
          </a:p>
          <a:p>
            <a:pPr lvl="1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4338" name="Picture 2" descr="Autoencoder mnist에 대한 이미지 검색결과">
            <a:extLst>
              <a:ext uri="{FF2B5EF4-FFF2-40B4-BE49-F238E27FC236}">
                <a16:creationId xmlns:a16="http://schemas.microsoft.com/office/drawing/2014/main" id="{5632BC68-4C32-43A5-B71E-99227E8A7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95"/>
          <a:stretch/>
        </p:blipFill>
        <p:spPr bwMode="auto">
          <a:xfrm>
            <a:off x="6438309" y="64144"/>
            <a:ext cx="1679713" cy="168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Autoencoder mnist에 대한 이미지 검색결과">
            <a:extLst>
              <a:ext uri="{FF2B5EF4-FFF2-40B4-BE49-F238E27FC236}">
                <a16:creationId xmlns:a16="http://schemas.microsoft.com/office/drawing/2014/main" id="{028C928C-C604-4BF2-840A-54B3137AEF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18"/>
          <a:stretch/>
        </p:blipFill>
        <p:spPr bwMode="auto">
          <a:xfrm>
            <a:off x="6473342" y="4770169"/>
            <a:ext cx="1680249" cy="170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관련 이미지">
            <a:extLst>
              <a:ext uri="{FF2B5EF4-FFF2-40B4-BE49-F238E27FC236}">
                <a16:creationId xmlns:a16="http://schemas.microsoft.com/office/drawing/2014/main" id="{45753091-B980-4A61-B850-DBCA49595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612" y="5609591"/>
            <a:ext cx="811284" cy="98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autoencoder structure에 대한 이미지 검색결과">
            <a:extLst>
              <a:ext uri="{FF2B5EF4-FFF2-40B4-BE49-F238E27FC236}">
                <a16:creationId xmlns:a16="http://schemas.microsoft.com/office/drawing/2014/main" id="{8F16059F-B2CC-4742-8FFF-AC61BAE8D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925467" y="5677211"/>
            <a:ext cx="1052089" cy="91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794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Rectangle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E1F65CF-F2F8-4DDD-BB17-9B9512B0D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3133726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3200" dirty="0"/>
              <a:t>Autoencoder</a:t>
            </a:r>
            <a:endParaRPr lang="ko-KR" altLang="en-US" sz="32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3D998A4-C360-436D-8283-7D6E7A905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정의</a:t>
            </a:r>
            <a:endParaRPr lang="en-US" altLang="ko-KR" dirty="0">
              <a:solidFill>
                <a:schemeClr val="bg1"/>
              </a:solidFill>
            </a:endParaRPr>
          </a:p>
          <a:p>
            <a:pPr lvl="1"/>
            <a:r>
              <a:rPr lang="ko-KR" altLang="en-US" dirty="0">
                <a:solidFill>
                  <a:schemeClr val="bg1"/>
                </a:solidFill>
              </a:rPr>
              <a:t>신경망의 입력층과 출력층의 </a:t>
            </a:r>
            <a:r>
              <a:rPr lang="ko-KR" altLang="en-US" dirty="0" err="1">
                <a:solidFill>
                  <a:schemeClr val="bg1"/>
                </a:solidFill>
              </a:rPr>
              <a:t>노드갯수가</a:t>
            </a:r>
            <a:r>
              <a:rPr lang="ko-KR" altLang="en-US" dirty="0">
                <a:solidFill>
                  <a:schemeClr val="bg1"/>
                </a:solidFill>
              </a:rPr>
              <a:t> 같은 알고리즘</a:t>
            </a:r>
            <a:endParaRPr lang="en-US" altLang="ko-KR" dirty="0">
              <a:solidFill>
                <a:schemeClr val="bg1"/>
              </a:solidFill>
            </a:endParaRPr>
          </a:p>
          <a:p>
            <a:pPr marL="914400" lvl="2" indent="0">
              <a:buNone/>
            </a:pP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특징</a:t>
            </a:r>
            <a:endParaRPr lang="en-US" altLang="ko-KR" dirty="0">
              <a:solidFill>
                <a:schemeClr val="bg1"/>
              </a:solidFill>
            </a:endParaRPr>
          </a:p>
          <a:p>
            <a:pPr lvl="1"/>
            <a:r>
              <a:rPr lang="ko-KR" altLang="en-US" dirty="0">
                <a:solidFill>
                  <a:schemeClr val="bg1"/>
                </a:solidFill>
              </a:rPr>
              <a:t>은닉층의 </a:t>
            </a:r>
            <a:r>
              <a:rPr lang="ko-KR" altLang="en-US" dirty="0" err="1">
                <a:solidFill>
                  <a:schemeClr val="bg1"/>
                </a:solidFill>
              </a:rPr>
              <a:t>노드갯수는</a:t>
            </a:r>
            <a:r>
              <a:rPr lang="ko-KR" altLang="en-US" dirty="0">
                <a:solidFill>
                  <a:schemeClr val="bg1"/>
                </a:solidFill>
              </a:rPr>
              <a:t> 입출력층보다 적다</a:t>
            </a:r>
            <a:endParaRPr lang="en-US" altLang="ko-KR" dirty="0">
              <a:solidFill>
                <a:schemeClr val="bg1"/>
              </a:solidFill>
            </a:endParaRPr>
          </a:p>
          <a:p>
            <a:pPr lvl="1"/>
            <a:r>
              <a:rPr lang="ko-KR" altLang="en-US" dirty="0">
                <a:solidFill>
                  <a:schemeClr val="bg1"/>
                </a:solidFill>
              </a:rPr>
              <a:t>비지도학습 </a:t>
            </a:r>
            <a:endParaRPr lang="en-US" altLang="ko-KR" dirty="0">
              <a:solidFill>
                <a:schemeClr val="bg1"/>
              </a:solidFill>
            </a:endParaRPr>
          </a:p>
          <a:p>
            <a:pPr lvl="1"/>
            <a:r>
              <a:rPr lang="en-US" altLang="ko-KR" dirty="0">
                <a:solidFill>
                  <a:schemeClr val="bg1"/>
                </a:solidFill>
              </a:rPr>
              <a:t>Input = Output</a:t>
            </a:r>
          </a:p>
          <a:p>
            <a:pPr lvl="1"/>
            <a:r>
              <a:rPr lang="ko-KR" altLang="en-US" dirty="0">
                <a:solidFill>
                  <a:schemeClr val="bg1"/>
                </a:solidFill>
              </a:rPr>
              <a:t>압축을 위해 사용</a:t>
            </a:r>
            <a:endParaRPr lang="en-US" altLang="ko-KR" dirty="0">
              <a:solidFill>
                <a:schemeClr val="bg1"/>
              </a:solidFill>
            </a:endParaRPr>
          </a:p>
          <a:p>
            <a:pPr lvl="1"/>
            <a:endParaRPr lang="en-US" altLang="ko-KR" dirty="0">
              <a:solidFill>
                <a:schemeClr val="bg1"/>
              </a:solidFill>
            </a:endParaRPr>
          </a:p>
          <a:p>
            <a:pPr lvl="1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CD62DF5-911E-4CE2-9911-943E47183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040" y="1308277"/>
            <a:ext cx="7054439" cy="461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31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1F65CF-F2F8-4DDD-BB17-9B9512B0D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Keyword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F25D6C-4EB6-4A4C-A3E2-7ED0026BB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4400" dirty="0"/>
              <a:t>  </a:t>
            </a:r>
            <a:r>
              <a:rPr lang="en-US" altLang="ko-KR" sz="4400" b="1" dirty="0"/>
              <a:t>Neural Encoding/Decoding</a:t>
            </a:r>
          </a:p>
          <a:p>
            <a:pPr marL="0" indent="0" algn="ctr">
              <a:buNone/>
            </a:pPr>
            <a:r>
              <a:rPr lang="en-US" altLang="ko-KR" sz="4400" dirty="0"/>
              <a:t>or  </a:t>
            </a:r>
          </a:p>
          <a:p>
            <a:pPr marL="0" indent="0" algn="ctr">
              <a:buNone/>
            </a:pPr>
            <a:r>
              <a:rPr lang="en-US" altLang="ko-KR" sz="4400" dirty="0"/>
              <a:t>  </a:t>
            </a:r>
            <a:r>
              <a:rPr lang="en-US" altLang="ko-KR" sz="4400" b="1" dirty="0"/>
              <a:t>Brain Encoding/Decoding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4400" dirty="0"/>
          </a:p>
        </p:txBody>
      </p:sp>
    </p:spTree>
    <p:extLst>
      <p:ext uri="{BB962C8B-B14F-4D97-AF65-F5344CB8AC3E}">
        <p14:creationId xmlns:p14="http://schemas.microsoft.com/office/powerpoint/2010/main" val="3816256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C8988-3D32-4FE0-9B8E-433965D28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Autoencoder(AE)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365A8D-E66B-460E-B990-1B6417EDB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Tensorflow</a:t>
            </a:r>
            <a:endParaRPr lang="en-US" altLang="ko-KR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14B4D1C5-D295-4BB1-94C2-320129C12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006" y="2457226"/>
            <a:ext cx="11037046" cy="401648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X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 =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tf.placeholder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(tf.float32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[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597CC2"/>
                </a:solidFill>
                <a:effectLst/>
                <a:latin typeface="Arial Unicode MS"/>
                <a:ea typeface="Source Code Pro"/>
              </a:rPr>
              <a:t>None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28,28,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])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7A7A7A"/>
                </a:solidFill>
                <a:effectLst/>
                <a:latin typeface="Arial Unicode MS"/>
                <a:ea typeface="Source Code Pro"/>
              </a:rPr>
              <a:t>#28x28x1 -&gt; 14x14x16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7A7A7A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W_conv1 =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tf.Variable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tf.random_normal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([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5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5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16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]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Source Code Pro"/>
              </a:rPr>
              <a:t>stddev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=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0.01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))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H_conv1 = tf.nn.conv2d(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X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W_conv1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Source Code Pro"/>
              </a:rPr>
              <a:t>strides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=[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]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Source Code Pro"/>
              </a:rPr>
              <a:t>padding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=</a:t>
            </a:r>
            <a:r>
              <a:rPr kumimoji="0" lang="ko-KR" altLang="ko-KR" sz="1500" b="1" i="0" u="none" strike="noStrike" cap="none" normalizeH="0" baseline="0" dirty="0">
                <a:ln>
                  <a:noFill/>
                </a:ln>
                <a:solidFill>
                  <a:srgbClr val="807D6E"/>
                </a:solidFill>
                <a:effectLst/>
                <a:latin typeface="Arial Unicode MS"/>
                <a:ea typeface="Source Code Pro"/>
              </a:rPr>
              <a:t>"SAME"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)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H_conv1 =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tf.nn.relu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(H_conv1)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H_conv1 =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tf.nn.avg_pool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(H_conv1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Source Code Pro"/>
              </a:rPr>
              <a:t>ksize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=[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2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2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]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Source Code Pro"/>
              </a:rPr>
              <a:t>strides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=[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2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2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]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Source Code Pro"/>
              </a:rPr>
              <a:t>padding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=</a:t>
            </a:r>
            <a:r>
              <a:rPr kumimoji="0" lang="ko-KR" altLang="ko-KR" sz="1500" b="1" i="0" u="none" strike="noStrike" cap="none" normalizeH="0" baseline="0" dirty="0">
                <a:ln>
                  <a:noFill/>
                </a:ln>
                <a:solidFill>
                  <a:srgbClr val="807D6E"/>
                </a:solidFill>
                <a:effectLst/>
                <a:latin typeface="Arial Unicode MS"/>
                <a:ea typeface="Source Code Pro"/>
              </a:rPr>
              <a:t>"SAME"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)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7A7A7A"/>
                </a:solidFill>
                <a:effectLst/>
                <a:latin typeface="Arial Unicode MS"/>
                <a:ea typeface="Source Code Pro"/>
              </a:rPr>
              <a:t>#14x14x16 -&gt; 7x7x32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7A7A7A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W_conv2 =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tf.Variable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tf.random_normal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([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5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5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16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32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]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Source Code Pro"/>
              </a:rPr>
              <a:t>stddev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=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0.01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))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H_conv2 = tf.nn.conv2d(H_conv1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W_conv2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Source Code Pro"/>
              </a:rPr>
              <a:t>strides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=[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]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Source Code Pro"/>
              </a:rPr>
              <a:t>padding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=</a:t>
            </a:r>
            <a:r>
              <a:rPr kumimoji="0" lang="ko-KR" altLang="ko-KR" sz="1500" b="1" i="0" u="none" strike="noStrike" cap="none" normalizeH="0" baseline="0" dirty="0">
                <a:ln>
                  <a:noFill/>
                </a:ln>
                <a:solidFill>
                  <a:srgbClr val="807D6E"/>
                </a:solidFill>
                <a:effectLst/>
                <a:latin typeface="Arial Unicode MS"/>
                <a:ea typeface="Source Code Pro"/>
              </a:rPr>
              <a:t>"SAME"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)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H_conv2 =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tf.nn.relu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(H_conv2)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H_conv2 =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tf.nn.avg_pool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(H_conv2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Source Code Pro"/>
              </a:rPr>
              <a:t>ksize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=[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2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2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]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Source Code Pro"/>
              </a:rPr>
              <a:t>strides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=[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2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2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]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Source Code Pro"/>
              </a:rPr>
              <a:t>padding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=</a:t>
            </a:r>
            <a:r>
              <a:rPr kumimoji="0" lang="ko-KR" altLang="ko-KR" sz="1500" b="1" i="0" u="none" strike="noStrike" cap="none" normalizeH="0" baseline="0" dirty="0">
                <a:ln>
                  <a:noFill/>
                </a:ln>
                <a:solidFill>
                  <a:srgbClr val="807D6E"/>
                </a:solidFill>
                <a:effectLst/>
                <a:latin typeface="Arial Unicode MS"/>
                <a:ea typeface="Source Code Pro"/>
              </a:rPr>
              <a:t>"SAME"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)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7A7A7A"/>
                </a:solidFill>
                <a:effectLst/>
                <a:latin typeface="Arial Unicode MS"/>
                <a:ea typeface="Source Code Pro"/>
              </a:rPr>
              <a:t>#7x7x32(1568)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7A7A7A"/>
                </a:solidFill>
                <a:effectLst/>
                <a:latin typeface="Arial Unicode MS"/>
                <a:ea typeface="Source Code Pro"/>
              </a:rPr>
              <a:t>x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7A7A7A"/>
                </a:solidFill>
                <a:effectLst/>
                <a:latin typeface="Arial Unicode MS"/>
                <a:ea typeface="Source Code Pro"/>
              </a:rPr>
              <a:t> 20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7A7A7A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W_conv3 =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tf.Variable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tf.random_normal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([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1568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3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]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Source Code Pro"/>
              </a:rPr>
              <a:t>stddev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=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0.01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))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H_conv3 =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tf.reshape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(H_conv2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[-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1568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])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H_conv3 =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tf.matmul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(H_conv3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W_conv3)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H_conv3 =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tf.nn.relu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(H_conv3)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418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C8988-3D32-4FE0-9B8E-433965D28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Autoencoder(AE)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365A8D-E66B-460E-B990-1B6417EDB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Tensorflow</a:t>
            </a:r>
            <a:endParaRPr lang="en-US" altLang="ko-KR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E54F8DB-A4E5-4E5C-9C39-A4BA1C6B8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76" y="2541424"/>
            <a:ext cx="11336606" cy="37548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A7A"/>
                </a:solidFill>
                <a:effectLst/>
                <a:latin typeface="Arial Unicode MS"/>
                <a:ea typeface="Source Code Pro"/>
              </a:rPr>
              <a:t>#2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7A7A7A"/>
                </a:solidFill>
                <a:effectLst/>
                <a:latin typeface="Arial Unicode MS"/>
                <a:ea typeface="Source Code Pro"/>
              </a:rPr>
              <a:t>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A7A"/>
                </a:solidFill>
                <a:effectLst/>
                <a:latin typeface="Arial Unicode MS"/>
                <a:ea typeface="Source Code Pro"/>
              </a:rPr>
              <a:t> 1568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A7A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W_d_conv0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tf.Variable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tf.random_normal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([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3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1568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]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Source Code Pro"/>
              </a:rPr>
              <a:t>stddev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0.01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))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H_d_conv0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tf.reshape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(H_conv3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[-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3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])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H_d_conv0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tf.matmul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(H_d_conv0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W_d_conv0)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H_d_conv0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tf.nn.relu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(H_d_conv0)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H_d_conv0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tf.reshape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(H_d_conv0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[-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7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7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32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])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A7A"/>
                </a:solidFill>
                <a:effectLst/>
                <a:latin typeface="Arial Unicode MS"/>
                <a:ea typeface="Source Code Pro"/>
              </a:rPr>
              <a:t>#7x7x32 -&gt; 14x14x16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A7A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W_d_conv1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tf.Variable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tf.random_normal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([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5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5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16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32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]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Source Code Pro"/>
              </a:rPr>
              <a:t>stddev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0.01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))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H_d_conv1 = tf.nn.conv2d_transpose(H_d_conv0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W_d_conv1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Source Code Pro"/>
              </a:rPr>
              <a:t>output_shape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= [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batchSize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14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14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16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]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Source Code Pro"/>
              </a:rPr>
              <a:t>strides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=[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2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2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]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Source Code Pro"/>
              </a:rPr>
              <a:t>padding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=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807D6E"/>
                </a:solidFill>
                <a:effectLst/>
                <a:latin typeface="Arial Unicode MS"/>
                <a:ea typeface="Source Code Pro"/>
              </a:rPr>
              <a:t>"SAME"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H_d_conv1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tf.nn.relu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(H_d_conv1)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A7A"/>
                </a:solidFill>
                <a:effectLst/>
                <a:latin typeface="Arial Unicode MS"/>
                <a:ea typeface="Source Code Pro"/>
              </a:rPr>
              <a:t>#14x14x16 -&gt; 28x28x1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A7A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W_d_conv2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tf.Variable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tf.random_normal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([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5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5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16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]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Source Code Pro"/>
              </a:rPr>
              <a:t>stddev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0.01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))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H_d_conv2 = tf.nn.conv2d_transpose(H_d_conv1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W_d_conv2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Source Code Pro"/>
              </a:rPr>
              <a:t>output_shape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= [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batchSize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28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28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]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Source Code Pro"/>
              </a:rPr>
              <a:t>strides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Source Code Pro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= [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2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2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]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Source Code Pro"/>
              </a:rPr>
              <a:t>padding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Source Code Pro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=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807D6E"/>
                </a:solidFill>
                <a:effectLst/>
                <a:latin typeface="Arial Unicode MS"/>
                <a:ea typeface="Source Code Pro"/>
              </a:rPr>
              <a:t>"SAME"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H_d_conv2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tf.nn.relu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(H_d_conv2)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x_reconstruct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 = H_d_conv2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371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C8988-3D32-4FE0-9B8E-433965D28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Autoencoder(AE)</a:t>
            </a:r>
            <a:endParaRPr lang="ko-KR" alt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4B725A3-1140-41E8-99F5-B8B7C7530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" y="2838676"/>
            <a:ext cx="11144250" cy="309315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5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5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cost = tf.reduce_mean(tf.pow(x_reconstruct-X</a:t>
            </a:r>
            <a:r>
              <a:rPr kumimoji="0" lang="ko-KR" altLang="ko-KR" sz="1500" b="0" i="0" u="none" strike="noStrike" cap="none" normalizeH="0" baseline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500" b="0" i="0" u="none" strike="noStrike" cap="none" normalizeH="0" baseline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2</a:t>
            </a:r>
            <a:r>
              <a:rPr kumimoji="0" lang="ko-KR" altLang="ko-KR" sz="15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))</a:t>
            </a:r>
            <a:br>
              <a:rPr kumimoji="0" lang="ko-KR" altLang="ko-KR" sz="15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5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optimizer = tf.train.AdamOptimizer(</a:t>
            </a:r>
            <a:r>
              <a:rPr kumimoji="0" lang="ko-KR" altLang="ko-KR" sz="1500" b="0" i="0" u="none" strike="noStrike" cap="none" normalizeH="0" baseline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0.001</a:t>
            </a:r>
            <a:r>
              <a:rPr kumimoji="0" lang="ko-KR" altLang="ko-KR" sz="15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).minimize(cost)</a:t>
            </a:r>
            <a:br>
              <a:rPr kumimoji="0" lang="ko-KR" altLang="ko-KR" sz="15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br>
              <a:rPr kumimoji="0" lang="ko-KR" altLang="ko-KR" sz="15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5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sess = tf.Session()</a:t>
            </a:r>
            <a:br>
              <a:rPr kumimoji="0" lang="ko-KR" altLang="ko-KR" sz="15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5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sess.run(tf.global_variables_initializer())</a:t>
            </a:r>
            <a:br>
              <a:rPr kumimoji="0" lang="ko-KR" altLang="ko-KR" sz="15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5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saver = tf.train.Saver(tf.global_variables())</a:t>
            </a:r>
            <a:br>
              <a:rPr kumimoji="0" lang="ko-KR" altLang="ko-KR" sz="15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br>
              <a:rPr kumimoji="0" lang="ko-KR" altLang="ko-KR" sz="15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500" b="0" i="0" u="none" strike="noStrike" cap="none" normalizeH="0" baseline="0">
                <a:ln>
                  <a:noFill/>
                </a:ln>
                <a:solidFill>
                  <a:srgbClr val="597CC2"/>
                </a:solidFill>
                <a:effectLst/>
                <a:latin typeface="Arial Unicode MS"/>
                <a:ea typeface="Source Code Pro"/>
              </a:rPr>
              <a:t>for </a:t>
            </a:r>
            <a:r>
              <a:rPr kumimoji="0" lang="ko-KR" altLang="ko-KR" sz="15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epoch </a:t>
            </a:r>
            <a:r>
              <a:rPr kumimoji="0" lang="ko-KR" altLang="ko-KR" sz="1500" b="0" i="0" u="none" strike="noStrike" cap="none" normalizeH="0" baseline="0">
                <a:ln>
                  <a:noFill/>
                </a:ln>
                <a:solidFill>
                  <a:srgbClr val="597CC2"/>
                </a:solidFill>
                <a:effectLst/>
                <a:latin typeface="Arial Unicode MS"/>
                <a:ea typeface="Source Code Pro"/>
              </a:rPr>
              <a:t>in </a:t>
            </a:r>
            <a:r>
              <a:rPr kumimoji="0" lang="ko-KR" altLang="ko-KR" sz="15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Source Code Pro"/>
              </a:rPr>
              <a:t>range</a:t>
            </a:r>
            <a:r>
              <a:rPr kumimoji="0" lang="ko-KR" altLang="ko-KR" sz="15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(</a:t>
            </a:r>
            <a:r>
              <a:rPr kumimoji="0" lang="ko-KR" altLang="ko-KR" sz="1500" b="0" i="0" u="none" strike="noStrike" cap="none" normalizeH="0" baseline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0</a:t>
            </a:r>
            <a:r>
              <a:rPr kumimoji="0" lang="ko-KR" altLang="ko-KR" sz="1500" b="0" i="0" u="none" strike="noStrike" cap="none" normalizeH="0" baseline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500" b="0" i="0" u="none" strike="noStrike" cap="none" normalizeH="0" baseline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200</a:t>
            </a:r>
            <a:r>
              <a:rPr kumimoji="0" lang="ko-KR" altLang="ko-KR" sz="15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):</a:t>
            </a:r>
            <a:br>
              <a:rPr kumimoji="0" lang="ko-KR" altLang="ko-KR" sz="15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5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    </a:t>
            </a:r>
            <a:r>
              <a:rPr kumimoji="0" lang="ko-KR" altLang="ko-KR" sz="1500" b="0" i="0" u="none" strike="noStrike" cap="none" normalizeH="0" baseline="0">
                <a:ln>
                  <a:noFill/>
                </a:ln>
                <a:solidFill>
                  <a:srgbClr val="597CC2"/>
                </a:solidFill>
                <a:effectLst/>
                <a:latin typeface="Arial Unicode MS"/>
                <a:ea typeface="Source Code Pro"/>
              </a:rPr>
              <a:t>for </a:t>
            </a:r>
            <a:r>
              <a:rPr kumimoji="0" lang="ko-KR" altLang="ko-KR" sz="15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step </a:t>
            </a:r>
            <a:r>
              <a:rPr kumimoji="0" lang="ko-KR" altLang="ko-KR" sz="1500" b="0" i="0" u="none" strike="noStrike" cap="none" normalizeH="0" baseline="0">
                <a:ln>
                  <a:noFill/>
                </a:ln>
                <a:solidFill>
                  <a:srgbClr val="597CC2"/>
                </a:solidFill>
                <a:effectLst/>
                <a:latin typeface="Arial Unicode MS"/>
                <a:ea typeface="Source Code Pro"/>
              </a:rPr>
              <a:t>in </a:t>
            </a:r>
            <a:r>
              <a:rPr kumimoji="0" lang="ko-KR" altLang="ko-KR" sz="15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Source Code Pro"/>
              </a:rPr>
              <a:t>range</a:t>
            </a:r>
            <a:r>
              <a:rPr kumimoji="0" lang="ko-KR" altLang="ko-KR" sz="15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(</a:t>
            </a:r>
            <a:r>
              <a:rPr kumimoji="0" lang="ko-KR" altLang="ko-KR" sz="1500" b="0" i="0" u="none" strike="noStrike" cap="none" normalizeH="0" baseline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0</a:t>
            </a:r>
            <a:r>
              <a:rPr kumimoji="0" lang="ko-KR" altLang="ko-KR" sz="1500" b="0" i="0" u="none" strike="noStrike" cap="none" normalizeH="0" baseline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5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DB_TR.total_batch):</a:t>
            </a:r>
            <a:br>
              <a:rPr kumimoji="0" lang="ko-KR" altLang="ko-KR" sz="15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br>
              <a:rPr kumimoji="0" lang="ko-KR" altLang="ko-KR" sz="15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5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        _</a:t>
            </a:r>
            <a:r>
              <a:rPr kumimoji="0" lang="ko-KR" altLang="ko-KR" sz="1500" b="0" i="0" u="none" strike="noStrike" cap="none" normalizeH="0" baseline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5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cost_current = sess.run([optimizer</a:t>
            </a:r>
            <a:r>
              <a:rPr kumimoji="0" lang="ko-KR" altLang="ko-KR" sz="1500" b="0" i="0" u="none" strike="noStrike" cap="none" normalizeH="0" baseline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5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cost]</a:t>
            </a:r>
            <a:r>
              <a:rPr kumimoji="0" lang="ko-KR" altLang="ko-KR" sz="1500" b="0" i="0" u="none" strike="noStrike" cap="none" normalizeH="0" baseline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5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Source Code Pro"/>
              </a:rPr>
              <a:t>feed_dict</a:t>
            </a:r>
            <a:r>
              <a:rPr kumimoji="0" lang="ko-KR" altLang="ko-KR" sz="15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={X:DB_TR_MiniBatch_Data})</a:t>
            </a:r>
            <a:br>
              <a:rPr kumimoji="0" lang="ko-KR" altLang="ko-KR" sz="15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5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        </a:t>
            </a:r>
            <a:r>
              <a:rPr kumimoji="0" lang="ko-KR" altLang="ko-KR" sz="15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Source Code Pro"/>
              </a:rPr>
              <a:t>print</a:t>
            </a:r>
            <a:r>
              <a:rPr kumimoji="0" lang="ko-KR" altLang="ko-KR" sz="15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(epoch</a:t>
            </a:r>
            <a:r>
              <a:rPr kumimoji="0" lang="ko-KR" altLang="ko-KR" sz="1500" b="0" i="0" u="none" strike="noStrike" cap="none" normalizeH="0" baseline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5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step</a:t>
            </a:r>
            <a:r>
              <a:rPr kumimoji="0" lang="ko-KR" altLang="ko-KR" sz="1500" b="0" i="0" u="none" strike="noStrike" cap="none" normalizeH="0" baseline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5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cost_current)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8049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C8988-3D32-4FE0-9B8E-433965D28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Autoencoder(AE)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6C2013-3E76-45B7-96C6-AADEF8DB3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989" y="2941698"/>
            <a:ext cx="5010922" cy="26700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F3D2197-A11F-4EAA-8A1A-7727C8FD0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89" y="2941698"/>
            <a:ext cx="5010922" cy="26700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468CA0-BDED-4748-9FF4-2671B709D940}"/>
              </a:ext>
            </a:extLst>
          </p:cNvPr>
          <p:cNvSpPr txBox="1"/>
          <p:nvPr/>
        </p:nvSpPr>
        <p:spPr>
          <a:xfrm>
            <a:off x="1941689" y="3996266"/>
            <a:ext cx="2822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Latent Vector : 20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628FA5-5485-4C83-815F-A40473E037F6}"/>
              </a:ext>
            </a:extLst>
          </p:cNvPr>
          <p:cNvSpPr txBox="1"/>
          <p:nvPr/>
        </p:nvSpPr>
        <p:spPr>
          <a:xfrm>
            <a:off x="7885289" y="3996266"/>
            <a:ext cx="2822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Latent Vector </a:t>
            </a:r>
            <a:r>
              <a:rPr lang="en-US" altLang="ko-KR"/>
              <a:t>: 3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CD7ABE-963E-47CC-BCC8-914430A0C4C4}"/>
              </a:ext>
            </a:extLst>
          </p:cNvPr>
          <p:cNvSpPr txBox="1"/>
          <p:nvPr/>
        </p:nvSpPr>
        <p:spPr>
          <a:xfrm>
            <a:off x="8253062" y="5611751"/>
            <a:ext cx="2822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Epoch : 110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DD3974-8E85-4134-9DC9-43345B69FC3B}"/>
              </a:ext>
            </a:extLst>
          </p:cNvPr>
          <p:cNvSpPr txBox="1"/>
          <p:nvPr/>
        </p:nvSpPr>
        <p:spPr>
          <a:xfrm>
            <a:off x="2063292" y="5611751"/>
            <a:ext cx="2822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Epoch : 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448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C8988-3D32-4FE0-9B8E-433965D28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Autoencoder(AE)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365A8D-E66B-460E-B990-1B6417EDB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Autoencoder (AE)</a:t>
            </a:r>
          </a:p>
          <a:p>
            <a:pPr lvl="1"/>
            <a:r>
              <a:rPr lang="en-US" altLang="ko-KR" dirty="0"/>
              <a:t>Reconstruction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4A424A-EFDC-48B6-822B-513EAECF1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323" y="3348098"/>
            <a:ext cx="85058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225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C8988-3D32-4FE0-9B8E-433965D28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Variational</a:t>
            </a:r>
            <a:r>
              <a:rPr lang="en-US" altLang="ko-KR" dirty="0"/>
              <a:t> Autoencoder(VAE)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365A8D-E66B-460E-B990-1B6417EDB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FF0000"/>
                </a:solidFill>
              </a:rPr>
              <a:t>Variational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/>
              <a:t>Autoencoder (VAE)</a:t>
            </a:r>
          </a:p>
          <a:p>
            <a:pPr lvl="1"/>
            <a:r>
              <a:rPr lang="en-US" altLang="ko-KR" dirty="0"/>
              <a:t>Reconstruction + </a:t>
            </a:r>
            <a:r>
              <a:rPr lang="en-US" altLang="ko-KR" dirty="0">
                <a:solidFill>
                  <a:srgbClr val="FF0000"/>
                </a:solidFill>
              </a:rPr>
              <a:t>Variation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DD85B8-C756-4B16-B0E5-CEACE5BC5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433" y="3383270"/>
            <a:ext cx="787717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374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C8988-3D32-4FE0-9B8E-433965D28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Variational</a:t>
            </a:r>
            <a:r>
              <a:rPr lang="en-US" altLang="ko-KR" dirty="0"/>
              <a:t> Autoencoder(VAE)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365A8D-E66B-460E-B990-1B6417EDB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tx1"/>
                </a:solidFill>
              </a:rPr>
              <a:t>Variational</a:t>
            </a:r>
            <a:r>
              <a:rPr lang="en-US" altLang="ko-KR" dirty="0">
                <a:solidFill>
                  <a:schemeClr val="tx1"/>
                </a:solidFill>
              </a:rPr>
              <a:t> Autoencoder (VAE)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AE</a:t>
            </a:r>
            <a:r>
              <a:rPr lang="ko-KR" altLang="en-US" dirty="0">
                <a:solidFill>
                  <a:schemeClr val="tx1"/>
                </a:solidFill>
              </a:rPr>
              <a:t>에서는 </a:t>
            </a:r>
            <a:r>
              <a:rPr lang="en-US" altLang="ko-KR" dirty="0">
                <a:solidFill>
                  <a:schemeClr val="tx1"/>
                </a:solidFill>
              </a:rPr>
              <a:t>latent vector Z</a:t>
            </a:r>
            <a:r>
              <a:rPr lang="ko-KR" altLang="en-US" dirty="0">
                <a:solidFill>
                  <a:schemeClr val="tx1"/>
                </a:solidFill>
              </a:rPr>
              <a:t>가 </a:t>
            </a:r>
            <a:r>
              <a:rPr lang="en-US" altLang="ko-KR" dirty="0">
                <a:solidFill>
                  <a:schemeClr val="tx1"/>
                </a:solidFill>
              </a:rPr>
              <a:t>sparse</a:t>
            </a:r>
            <a:r>
              <a:rPr lang="ko-KR" altLang="en-US" dirty="0">
                <a:solidFill>
                  <a:schemeClr val="tx1"/>
                </a:solidFill>
              </a:rPr>
              <a:t>한 값을 가지는 </a:t>
            </a:r>
            <a:r>
              <a:rPr lang="en-US" altLang="ko-KR" dirty="0">
                <a:solidFill>
                  <a:schemeClr val="tx1"/>
                </a:solidFill>
              </a:rPr>
              <a:t>deterministic</a:t>
            </a:r>
            <a:r>
              <a:rPr lang="ko-KR" altLang="en-US" dirty="0">
                <a:solidFill>
                  <a:schemeClr val="tx1"/>
                </a:solidFill>
              </a:rPr>
              <a:t>한 값</a:t>
            </a:r>
            <a:endParaRPr lang="en-US" altLang="ko-KR" dirty="0">
              <a:solidFill>
                <a:schemeClr val="tx1"/>
              </a:solidFill>
            </a:endParaRP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VAE</a:t>
            </a:r>
            <a:r>
              <a:rPr lang="ko-KR" altLang="en-US" dirty="0">
                <a:solidFill>
                  <a:schemeClr val="tx1"/>
                </a:solidFill>
              </a:rPr>
              <a:t>에서는 </a:t>
            </a:r>
            <a:r>
              <a:rPr lang="en-US" altLang="ko-KR" dirty="0">
                <a:solidFill>
                  <a:schemeClr val="tx1"/>
                </a:solidFill>
              </a:rPr>
              <a:t>latent vector Z</a:t>
            </a:r>
            <a:r>
              <a:rPr lang="ko-KR" altLang="en-US" dirty="0">
                <a:solidFill>
                  <a:schemeClr val="tx1"/>
                </a:solidFill>
              </a:rPr>
              <a:t>가 </a:t>
            </a:r>
            <a:r>
              <a:rPr lang="en-US" altLang="ko-KR" dirty="0">
                <a:solidFill>
                  <a:schemeClr val="tx1"/>
                </a:solidFill>
              </a:rPr>
              <a:t>continuous</a:t>
            </a:r>
            <a:r>
              <a:rPr lang="ko-KR" altLang="en-US" dirty="0">
                <a:solidFill>
                  <a:schemeClr val="tx1"/>
                </a:solidFill>
              </a:rPr>
              <a:t>한 분포를 가지는 </a:t>
            </a:r>
            <a:r>
              <a:rPr lang="en-US" altLang="ko-KR" dirty="0">
                <a:solidFill>
                  <a:schemeClr val="tx1"/>
                </a:solidFill>
              </a:rPr>
              <a:t>random variable</a:t>
            </a:r>
            <a:r>
              <a:rPr lang="ko-KR" altLang="en-US" dirty="0">
                <a:solidFill>
                  <a:schemeClr val="tx1"/>
                </a:solidFill>
              </a:rPr>
              <a:t>값</a:t>
            </a:r>
            <a:endParaRPr lang="en-US" altLang="ko-KR" dirty="0">
              <a:solidFill>
                <a:schemeClr val="tx1"/>
              </a:solidFill>
            </a:endParaRPr>
          </a:p>
          <a:p>
            <a:pPr lvl="1"/>
            <a:endParaRPr lang="en-US" altLang="ko-KR" dirty="0">
              <a:solidFill>
                <a:schemeClr val="tx1"/>
              </a:solidFill>
            </a:endParaRPr>
          </a:p>
          <a:p>
            <a:pPr lvl="2"/>
            <a:r>
              <a:rPr lang="en-US" altLang="ko-KR" dirty="0">
                <a:solidFill>
                  <a:srgbClr val="FF0000"/>
                </a:solidFill>
              </a:rPr>
              <a:t>Latent vector Z</a:t>
            </a:r>
            <a:r>
              <a:rPr lang="ko-KR" altLang="en-US" dirty="0">
                <a:solidFill>
                  <a:srgbClr val="FF0000"/>
                </a:solidFill>
              </a:rPr>
              <a:t>가 평균 </a:t>
            </a:r>
            <a:r>
              <a:rPr lang="en-US" altLang="ko-KR" dirty="0">
                <a:solidFill>
                  <a:srgbClr val="FF0000"/>
                </a:solidFill>
              </a:rPr>
              <a:t>+ </a:t>
            </a:r>
            <a:r>
              <a:rPr lang="ko-KR" altLang="en-US" dirty="0">
                <a:solidFill>
                  <a:srgbClr val="FF0000"/>
                </a:solidFill>
              </a:rPr>
              <a:t>표준편차로 결정되는 확률분포를 가짐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en-US" altLang="ko-KR" dirty="0">
                <a:solidFill>
                  <a:srgbClr val="FF0000"/>
                </a:solidFill>
              </a:rPr>
              <a:t>Encoder</a:t>
            </a:r>
            <a:r>
              <a:rPr lang="ko-KR" altLang="en-US" dirty="0">
                <a:solidFill>
                  <a:srgbClr val="FF0000"/>
                </a:solidFill>
              </a:rPr>
              <a:t>는 </a:t>
            </a:r>
            <a:r>
              <a:rPr lang="en-US" altLang="ko-KR" dirty="0">
                <a:solidFill>
                  <a:srgbClr val="FF0000"/>
                </a:solidFill>
              </a:rPr>
              <a:t>x</a:t>
            </a:r>
            <a:r>
              <a:rPr lang="ko-KR" altLang="en-US" dirty="0">
                <a:solidFill>
                  <a:srgbClr val="FF0000"/>
                </a:solidFill>
              </a:rPr>
              <a:t>로부터 </a:t>
            </a:r>
            <a:r>
              <a:rPr lang="en-US" altLang="ko-KR" dirty="0">
                <a:solidFill>
                  <a:srgbClr val="FF0000"/>
                </a:solidFill>
              </a:rPr>
              <a:t>z</a:t>
            </a:r>
            <a:r>
              <a:rPr lang="ko-KR" altLang="en-US" dirty="0">
                <a:solidFill>
                  <a:srgbClr val="FF0000"/>
                </a:solidFill>
              </a:rPr>
              <a:t>를 얻을 확률 </a:t>
            </a:r>
            <a:r>
              <a:rPr lang="en-US" altLang="ko-KR" dirty="0">
                <a:solidFill>
                  <a:srgbClr val="FF0000"/>
                </a:solidFill>
              </a:rPr>
              <a:t>p(Z|X)</a:t>
            </a:r>
            <a:r>
              <a:rPr lang="ko-KR" altLang="en-US" dirty="0">
                <a:solidFill>
                  <a:srgbClr val="FF0000"/>
                </a:solidFill>
              </a:rPr>
              <a:t>를 학습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en-US" altLang="ko-KR" dirty="0">
                <a:solidFill>
                  <a:srgbClr val="FF0000"/>
                </a:solidFill>
              </a:rPr>
              <a:t>Decoder</a:t>
            </a:r>
            <a:r>
              <a:rPr lang="ko-KR" altLang="en-US" dirty="0">
                <a:solidFill>
                  <a:srgbClr val="FF0000"/>
                </a:solidFill>
              </a:rPr>
              <a:t>는 </a:t>
            </a:r>
            <a:r>
              <a:rPr lang="en-US" altLang="ko-KR" dirty="0">
                <a:solidFill>
                  <a:srgbClr val="FF0000"/>
                </a:solidFill>
              </a:rPr>
              <a:t>z</a:t>
            </a:r>
            <a:r>
              <a:rPr lang="ko-KR" altLang="en-US" dirty="0">
                <a:solidFill>
                  <a:srgbClr val="FF0000"/>
                </a:solidFill>
              </a:rPr>
              <a:t>로부터 </a:t>
            </a:r>
            <a:r>
              <a:rPr lang="en-US" altLang="ko-KR" dirty="0">
                <a:solidFill>
                  <a:srgbClr val="FF0000"/>
                </a:solidFill>
              </a:rPr>
              <a:t>x</a:t>
            </a:r>
            <a:r>
              <a:rPr lang="ko-KR" altLang="en-US" dirty="0">
                <a:solidFill>
                  <a:srgbClr val="FF0000"/>
                </a:solidFill>
              </a:rPr>
              <a:t>를 얻을 확률 </a:t>
            </a:r>
            <a:r>
              <a:rPr lang="en-US" altLang="ko-KR" dirty="0">
                <a:solidFill>
                  <a:srgbClr val="FF0000"/>
                </a:solidFill>
              </a:rPr>
              <a:t>p(X|Z)</a:t>
            </a:r>
            <a:r>
              <a:rPr lang="ko-KR" altLang="en-US" dirty="0">
                <a:solidFill>
                  <a:srgbClr val="FF0000"/>
                </a:solidFill>
              </a:rPr>
              <a:t>를 학습</a:t>
            </a:r>
          </a:p>
        </p:txBody>
      </p:sp>
      <p:pic>
        <p:nvPicPr>
          <p:cNvPr id="1026" name="Picture 2" descr="durr-pp18">
            <a:extLst>
              <a:ext uri="{FF2B5EF4-FFF2-40B4-BE49-F238E27FC236}">
                <a16:creationId xmlns:a16="http://schemas.microsoft.com/office/drawing/2014/main" id="{5341AC95-87C9-4D73-8745-2014BF985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950" y="5240338"/>
            <a:ext cx="4867275" cy="1337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94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C8988-3D32-4FE0-9B8E-433965D28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Variational</a:t>
            </a:r>
            <a:r>
              <a:rPr lang="en-US" altLang="ko-KR" dirty="0"/>
              <a:t> Autoencoder(VAE)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365A8D-E66B-460E-B990-1B6417EDB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Objective Function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Decoder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en-US" altLang="ko-KR" dirty="0">
                <a:solidFill>
                  <a:schemeClr val="tx1"/>
                </a:solidFill>
              </a:rPr>
              <a:t>X</a:t>
            </a:r>
            <a:r>
              <a:rPr lang="ko-KR" altLang="en-US" dirty="0">
                <a:solidFill>
                  <a:schemeClr val="tx1"/>
                </a:solidFill>
              </a:rPr>
              <a:t>와 비슷한 데이터가 </a:t>
            </a:r>
            <a:r>
              <a:rPr lang="en-US" altLang="ko-KR" dirty="0">
                <a:solidFill>
                  <a:schemeClr val="tx1"/>
                </a:solidFill>
              </a:rPr>
              <a:t>output</a:t>
            </a:r>
            <a:r>
              <a:rPr lang="ko-KR" altLang="en-US" dirty="0">
                <a:solidFill>
                  <a:schemeClr val="tx1"/>
                </a:solidFill>
              </a:rPr>
              <a:t>으로 나오도록 학습</a:t>
            </a:r>
            <a:endParaRPr lang="en-US" altLang="ko-KR" dirty="0">
              <a:solidFill>
                <a:schemeClr val="tx1"/>
              </a:solidFill>
            </a:endParaRPr>
          </a:p>
          <a:p>
            <a:pPr marL="114300" indent="0" algn="ctr">
              <a:buNone/>
            </a:pPr>
            <a:r>
              <a:rPr lang="en-US" altLang="ko-KR" sz="7200" dirty="0">
                <a:solidFill>
                  <a:srgbClr val="FF0000"/>
                </a:solidFill>
              </a:rPr>
              <a:t>Maximize</a:t>
            </a:r>
            <a:r>
              <a:rPr lang="ko-KR" altLang="en-US" sz="7200" dirty="0">
                <a:solidFill>
                  <a:srgbClr val="FF0000"/>
                </a:solidFill>
              </a:rPr>
              <a:t> </a:t>
            </a:r>
            <a:r>
              <a:rPr lang="en-US" altLang="ko-KR" sz="7200" dirty="0">
                <a:solidFill>
                  <a:srgbClr val="FF0000"/>
                </a:solidFill>
              </a:rPr>
              <a:t>P(X)</a:t>
            </a:r>
          </a:p>
          <a:p>
            <a:pPr marL="514350" lvl="1" indent="0" algn="ctr">
              <a:buNone/>
            </a:pP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5569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C8988-3D32-4FE0-9B8E-433965D28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Variational</a:t>
            </a:r>
            <a:r>
              <a:rPr lang="en-US" altLang="ko-KR" dirty="0"/>
              <a:t> Autoencoder(VAE)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0365A8D-E66B-460E-B990-1B6417EDBE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>
                    <a:solidFill>
                      <a:schemeClr val="tx1"/>
                    </a:solidFill>
                  </a:rPr>
                  <a:t>Objective Function</a:t>
                </a:r>
              </a:p>
              <a:p>
                <a:pPr lvl="1"/>
                <a:r>
                  <a:rPr lang="en-US" altLang="ko-KR" dirty="0" err="1">
                    <a:solidFill>
                      <a:schemeClr val="tx1"/>
                    </a:solidFill>
                  </a:rPr>
                  <a:t>MaximizeP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(X) </a:t>
                </a:r>
                <a:r>
                  <a:rPr lang="en-US" altLang="ko-KR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Maximize log(P(X))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                    </a:t>
                </a:r>
                <a:r>
                  <a:rPr lang="ko-KR" altLang="en-US" dirty="0">
                    <a:solidFill>
                      <a:srgbClr val="FF0000"/>
                    </a:solidFill>
                  </a:rPr>
                  <a:t>계산편의성</a:t>
                </a:r>
                <a:endParaRPr lang="en-US" altLang="ko-KR" dirty="0">
                  <a:solidFill>
                    <a:srgbClr val="FF0000"/>
                  </a:solidFill>
                </a:endParaRPr>
              </a:p>
              <a:p>
                <a:pPr lvl="1"/>
                <a:endParaRPr lang="en-US" altLang="ko-KR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maximize</m:t>
                    </m:r>
                    <m:r>
                      <a:rPr lang="en-US" altLang="ko-KR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</m:d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)||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altLang="ko-KR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                              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)|</m:t>
                    </m:r>
                    <m:d>
                      <m:dPr>
                        <m:begChr m:val="|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pPr marL="457200" lvl="1" indent="0">
                  <a:buNone/>
                </a:pPr>
                <a:r>
                  <a:rPr lang="en-US" altLang="ko-KR" dirty="0"/>
                  <a:t>             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∑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func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+ 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𝑐𝑟𝑜𝑠𝑠𝑒𝑛𝑡𝑟𝑜𝑝𝑦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</m:t>
                    </m:r>
                  </m:oMath>
                </a14:m>
                <a:endParaRPr lang="en-US" altLang="ko-KR" dirty="0"/>
              </a:p>
              <a:p>
                <a:pPr marL="457200" lvl="1" indent="0">
                  <a:buNone/>
                </a:pPr>
                <a:r>
                  <a:rPr lang="en-US" altLang="ko-KR" dirty="0"/>
                  <a:t> 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0365A8D-E66B-460E-B990-1B6417EDBE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" t="-8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B080B28-9676-4058-8BE7-8970CDC06524}"/>
              </a:ext>
            </a:extLst>
          </p:cNvPr>
          <p:cNvSpPr txBox="1"/>
          <p:nvPr/>
        </p:nvSpPr>
        <p:spPr>
          <a:xfrm>
            <a:off x="5365186" y="5143500"/>
            <a:ext cx="20681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Reconstruction loss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18C49E-5AA2-4B55-B766-3A073206EF0D}"/>
              </a:ext>
            </a:extLst>
          </p:cNvPr>
          <p:cNvSpPr txBox="1"/>
          <p:nvPr/>
        </p:nvSpPr>
        <p:spPr>
          <a:xfrm>
            <a:off x="3171825" y="5143500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solidFill>
                  <a:srgbClr val="FF0000"/>
                </a:solidFill>
              </a:rPr>
              <a:t>regularizer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58E07A-34A8-452E-83D9-A183043A15FC}"/>
              </a:ext>
            </a:extLst>
          </p:cNvPr>
          <p:cNvSpPr txBox="1"/>
          <p:nvPr/>
        </p:nvSpPr>
        <p:spPr>
          <a:xfrm>
            <a:off x="4382413" y="4047123"/>
            <a:ext cx="686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ELBO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365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C8988-3D32-4FE0-9B8E-433965D28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Variational</a:t>
            </a:r>
            <a:r>
              <a:rPr lang="en-US" altLang="ko-KR" dirty="0"/>
              <a:t> Autoencoder(VAE)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EA6D64-FDAE-4474-96B6-240C28074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55" t="5830" r="28665" b="77634"/>
          <a:stretch/>
        </p:blipFill>
        <p:spPr>
          <a:xfrm>
            <a:off x="2009775" y="3714750"/>
            <a:ext cx="1123950" cy="495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A20C845-E1EF-4BED-A34B-5AD09E4A7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425" y="2618253"/>
            <a:ext cx="6257925" cy="33550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7944ECF-8DCE-423A-89B4-ACABF3C42D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26" t="70383" r="9555" b="8164"/>
          <a:stretch/>
        </p:blipFill>
        <p:spPr>
          <a:xfrm>
            <a:off x="8782892" y="5802024"/>
            <a:ext cx="2266950" cy="64258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19FF668-2ABE-4717-A915-E59C1287D2BA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8067675" y="5210175"/>
            <a:ext cx="715217" cy="91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A312739-CA9A-4DC5-A2BD-0AD10309E3C3}"/>
              </a:ext>
            </a:extLst>
          </p:cNvPr>
          <p:cNvCxnSpPr>
            <a:cxnSpLocks/>
          </p:cNvCxnSpPr>
          <p:nvPr/>
        </p:nvCxnSpPr>
        <p:spPr>
          <a:xfrm flipV="1">
            <a:off x="2867025" y="3161721"/>
            <a:ext cx="2085976" cy="553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C97912-0F08-4817-BF92-A214E1B87D1B}"/>
              </a:ext>
            </a:extLst>
          </p:cNvPr>
          <p:cNvSpPr txBox="1"/>
          <p:nvPr/>
        </p:nvSpPr>
        <p:spPr>
          <a:xfrm>
            <a:off x="8715375" y="2992444"/>
            <a:ext cx="1672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Bayes theorem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1939929-E6C1-4345-9D55-462E314521DB}"/>
              </a:ext>
            </a:extLst>
          </p:cNvPr>
          <p:cNvCxnSpPr>
            <a:cxnSpLocks/>
          </p:cNvCxnSpPr>
          <p:nvPr/>
        </p:nvCxnSpPr>
        <p:spPr>
          <a:xfrm flipH="1">
            <a:off x="6648451" y="3147771"/>
            <a:ext cx="2066924" cy="290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A402D1D-316C-42C7-BF74-2FAE16EC7701}"/>
              </a:ext>
            </a:extLst>
          </p:cNvPr>
          <p:cNvCxnSpPr/>
          <p:nvPr/>
        </p:nvCxnSpPr>
        <p:spPr>
          <a:xfrm flipH="1" flipV="1">
            <a:off x="8220075" y="5362575"/>
            <a:ext cx="715217" cy="91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129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1F65CF-F2F8-4DDD-BB17-9B9512B0D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Central question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F25D6C-4EB6-4A4C-A3E2-7ED0026BB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sz="2800" dirty="0"/>
              <a:t>How the brain represents visual information?</a:t>
            </a:r>
          </a:p>
          <a:p>
            <a:endParaRPr lang="en-US" altLang="ko-KR" sz="28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2600" dirty="0"/>
              <a:t>Whether one may decode brain activity to reconstruct what a person is seeing</a:t>
            </a:r>
          </a:p>
        </p:txBody>
      </p:sp>
    </p:spTree>
    <p:extLst>
      <p:ext uri="{BB962C8B-B14F-4D97-AF65-F5344CB8AC3E}">
        <p14:creationId xmlns:p14="http://schemas.microsoft.com/office/powerpoint/2010/main" val="9533121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C8988-3D32-4FE0-9B8E-433965D28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Variational</a:t>
            </a:r>
            <a:r>
              <a:rPr lang="en-US" altLang="ko-KR" dirty="0"/>
              <a:t> Autoencoder(VAE)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A312739-CA9A-4DC5-A2BD-0AD10309E3C3}"/>
              </a:ext>
            </a:extLst>
          </p:cNvPr>
          <p:cNvCxnSpPr>
            <a:cxnSpLocks/>
          </p:cNvCxnSpPr>
          <p:nvPr/>
        </p:nvCxnSpPr>
        <p:spPr>
          <a:xfrm flipV="1">
            <a:off x="2867025" y="3161721"/>
            <a:ext cx="2085976" cy="553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AED9358-C438-4D0F-9731-B83E81E2C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5" y="3015297"/>
            <a:ext cx="632460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355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Rectangle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E1F65CF-F2F8-4DDD-BB17-9B9512B0D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3133726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3200" dirty="0"/>
              <a:t>VAE</a:t>
            </a:r>
            <a:endParaRPr lang="ko-KR" altLang="en-US" sz="32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3D998A4-C360-436D-8283-7D6E7A905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Tensorflow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Python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88DCE133-A4D1-40FC-866C-F8CEC0212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6881" y="266563"/>
            <a:ext cx="5791200" cy="609397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X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tf.placeholder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(tf.float32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[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597CC2"/>
                </a:solidFill>
                <a:effectLst/>
                <a:latin typeface="Arial Unicode MS"/>
                <a:ea typeface="Source Code Pro"/>
              </a:rPr>
              <a:t>None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imSize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[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]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imSize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[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]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])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7A7A7A"/>
                </a:solidFill>
                <a:effectLst/>
                <a:latin typeface="Arial Unicode MS"/>
                <a:ea typeface="Source Code Pro"/>
              </a:rPr>
              <a:t>#28x28x1 -&gt; 14x14x16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7A7A7A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W_E_1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tf.Variable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tf.random_normal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([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5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5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16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]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Source Code Pro"/>
              </a:rPr>
              <a:t>stddev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0.01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))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H_E_1 = tf.nn.conv2d(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X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W_E_1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Source Code Pro"/>
              </a:rPr>
              <a:t>strides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=[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]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Source Code Pro"/>
              </a:rPr>
              <a:t>padding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=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807D6E"/>
                </a:solidFill>
                <a:effectLst/>
                <a:latin typeface="Arial Unicode MS"/>
                <a:ea typeface="Source Code Pro"/>
              </a:rPr>
              <a:t>"SAME"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H_E_1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tf.nn.relu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(H_E_1)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H_E_1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tf.nn.avg_pool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(H_E_1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Source Code Pro"/>
              </a:rPr>
              <a:t>ksize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=[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2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2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]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Source Code Pro"/>
              </a:rPr>
              <a:t>strides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=[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2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2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]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Source Code Pro"/>
              </a:rPr>
              <a:t>padding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=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807D6E"/>
                </a:solidFill>
                <a:effectLst/>
                <a:latin typeface="Arial Unicode MS"/>
                <a:ea typeface="Source Code Pro"/>
              </a:rPr>
              <a:t>"SAME"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7A7A7A"/>
                </a:solidFill>
                <a:effectLst/>
                <a:latin typeface="Arial Unicode MS"/>
                <a:ea typeface="Source Code Pro"/>
              </a:rPr>
              <a:t>#14x14x16 -&gt; 7x7x64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7A7A7A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W_E_2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tf.Variable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tf.random_normal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([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5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5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16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32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]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Source Code Pro"/>
              </a:rPr>
              <a:t>stddev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0.01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))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H_E_2 = tf.nn.conv2d(H_E_1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W_E_2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Source Code Pro"/>
              </a:rPr>
              <a:t>strides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=[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]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Source Code Pro"/>
              </a:rPr>
              <a:t>padding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=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807D6E"/>
                </a:solidFill>
                <a:effectLst/>
                <a:latin typeface="Arial Unicode MS"/>
                <a:ea typeface="Source Code Pro"/>
              </a:rPr>
              <a:t>"SAME"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H_E_2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tf.nn.relu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(H_E_2)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H_E_2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tf.nn.avg_pool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(H_E_2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Source Code Pro"/>
              </a:rPr>
              <a:t>ksize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=[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2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2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]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Source Code Pro"/>
              </a:rPr>
              <a:t>strides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=[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2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2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]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Source Code Pro"/>
              </a:rPr>
              <a:t>padding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=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807D6E"/>
                </a:solidFill>
                <a:effectLst/>
                <a:latin typeface="Arial Unicode MS"/>
                <a:ea typeface="Source Code Pro"/>
              </a:rPr>
              <a:t>"SAME"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H_E_2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tf.reshape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(H_E_2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[-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1568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])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7A7A7A"/>
                </a:solidFill>
                <a:effectLst/>
                <a:latin typeface="Arial Unicode MS"/>
                <a:ea typeface="Source Code Pro"/>
              </a:rPr>
              <a:t>#7x7x32(1568)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7A7A7A"/>
                </a:solidFill>
                <a:effectLst/>
                <a:latin typeface="Arial Unicode MS"/>
                <a:ea typeface="Source Code Pro"/>
              </a:rPr>
              <a:t>x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7A7A7A"/>
                </a:solidFill>
                <a:effectLst/>
                <a:latin typeface="Arial Unicode MS"/>
                <a:ea typeface="Source Code Pro"/>
              </a:rPr>
              <a:t> 200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7A7A7A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W_E_3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tf.Variable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tf.random_normal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([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1568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200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]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Source Code Pro"/>
              </a:rPr>
              <a:t>stddev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0.01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))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H_E_3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tf.matmul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(H_E_2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W_E_3)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H_E_3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tf.nn.relu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(H_E_3)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H_E_3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tf.reshape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(H_E_3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[-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200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])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latent_vector_length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 =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2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W_E_4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tf.Variable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tf.random_normal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([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200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latent_vector_length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*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2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]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Source Code Pro"/>
              </a:rPr>
              <a:t>stddev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0.01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))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H_E_4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tf.matmul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(H_E_3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W_E_4)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H_E_4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tf.nn.relu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(H_E_4)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mu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 = H_E_4[: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: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latent_vector_length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]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sigma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 =H_E_4[: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latent_vector_length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:]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epsilon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 =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tf.random_normal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tf.shape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mu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)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Source Code Pro"/>
              </a:rPr>
              <a:t>dtype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=tf.float32)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Z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mu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 +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tf.multiply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sigma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epsilon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Z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tf.reshape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Z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[-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latent_vector_length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])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0789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Rectangle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E1F65CF-F2F8-4DDD-BB17-9B9512B0D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3133726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3200" dirty="0"/>
              <a:t>VAE</a:t>
            </a:r>
            <a:endParaRPr lang="ko-KR" altLang="en-US" sz="32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3D998A4-C360-436D-8283-7D6E7A905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Tensorflow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Python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1FDB1C5-E718-40CD-B1C8-C9BB42A7F2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1662" y="754692"/>
            <a:ext cx="8286750" cy="466281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7A7A7A"/>
                </a:solidFill>
                <a:effectLst/>
                <a:latin typeface="Arial Unicode MS"/>
                <a:ea typeface="Source Code Pro"/>
              </a:rPr>
              <a:t>#latent vector length x 1568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7A7A7A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W_D_1 = tf.Variable(tf.random_normal([latent_vector_length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1568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]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Source Code Pro"/>
              </a:rPr>
              <a:t>stddev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=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0.01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))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H_D_1 = tf.matmul(Z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W_D_1)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H_D_1 = tf.nn.relu(H_D_1)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H_D_1 = tf.reshape(H_D_1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[-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7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7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32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])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7A7A7A"/>
                </a:solidFill>
                <a:effectLst/>
                <a:latin typeface="Arial Unicode MS"/>
                <a:ea typeface="Source Code Pro"/>
              </a:rPr>
              <a:t>#7x7x32 -&gt; 14x14x16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7A7A7A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W_D_2 = tf.Variable(tf.random_normal([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5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5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16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32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]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Source Code Pro"/>
              </a:rPr>
              <a:t>stddev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=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0.01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))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H_D_2 = tf.nn.conv2d_transpose(H_D_1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W_D_2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Source Code Pro"/>
              </a:rPr>
              <a:t>output_shape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= [batchSize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14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14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16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]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Source Code Pro"/>
              </a:rPr>
              <a:t>strides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=[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2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2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]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Source Code Pro"/>
              </a:rPr>
              <a:t>padding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=</a:t>
            </a:r>
            <a:r>
              <a:rPr kumimoji="0" lang="ko-KR" altLang="ko-KR" sz="1100" b="1" i="0" u="none" strike="noStrike" cap="none" normalizeH="0" baseline="0">
                <a:ln>
                  <a:noFill/>
                </a:ln>
                <a:solidFill>
                  <a:srgbClr val="807D6E"/>
                </a:solidFill>
                <a:effectLst/>
                <a:latin typeface="Arial Unicode MS"/>
                <a:ea typeface="Source Code Pro"/>
              </a:rPr>
              <a:t>"SAME"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H_D_2 = tf.nn.relu(H_D_2)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7A7A7A"/>
                </a:solidFill>
                <a:effectLst/>
                <a:latin typeface="Arial Unicode MS"/>
                <a:ea typeface="Source Code Pro"/>
              </a:rPr>
              <a:t>#14x14x16 -&gt; 28x28x1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7A7A7A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W_D_3 = tf.Variable(tf.random_normal([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5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5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16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]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Source Code Pro"/>
              </a:rPr>
              <a:t>stddev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=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0.01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))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H_D_3 = tf.nn.conv2d_transpose(H_D_2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W_D_3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Source Code Pro"/>
              </a:rPr>
              <a:t>output_shape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= [batchSize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28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28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]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Source Code Pro"/>
              </a:rPr>
              <a:t>strides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= [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2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2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]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Source Code Pro"/>
              </a:rPr>
              <a:t>padding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= </a:t>
            </a:r>
            <a:r>
              <a:rPr kumimoji="0" lang="ko-KR" altLang="ko-KR" sz="1100" b="1" i="0" u="none" strike="noStrike" cap="none" normalizeH="0" baseline="0">
                <a:ln>
                  <a:noFill/>
                </a:ln>
                <a:solidFill>
                  <a:srgbClr val="807D6E"/>
                </a:solidFill>
                <a:effectLst/>
                <a:latin typeface="Arial Unicode MS"/>
                <a:ea typeface="Source Code Pro"/>
              </a:rPr>
              <a:t>"SAME"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H_D_3 = tf.nn.relu(H_D_3)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X_Re = tf.clip_by_value(H_D_3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EP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- EP)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loss_KL = -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0.5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*tf.reduce_sum(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1.0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+tf.log(tf.square(sigma+EP))-tf.square(mu)-tf.square(sigma)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Source Code Pro"/>
              </a:rPr>
              <a:t>reduction_indices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=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loss_reconst = -tf.reduce_sum(X*tf.log(X_Re+EP)+(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1.0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-X)*tf.log(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1.0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-X_Re+EP)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Source Code Pro"/>
              </a:rPr>
              <a:t>reduction_indices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=[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1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5C7AB8"/>
                </a:solidFill>
                <a:effectLst/>
                <a:latin typeface="Arial Unicode MS"/>
                <a:ea typeface="Source Code Pro"/>
              </a:rPr>
              <a:t>,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2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])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loss = tf.reduce_mean(loss_reconst+loss_KL)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optimizer = tf.train.AdamOptimizer(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267DFF"/>
                </a:solidFill>
                <a:effectLst/>
                <a:latin typeface="Arial Unicode MS"/>
                <a:ea typeface="Source Code Pro"/>
              </a:rPr>
              <a:t>0.001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).minimize(loss)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sess = tf.Session()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sess.run(tf.global_variables_initializer())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  <a:ea typeface="Source Code Pro"/>
              </a:rPr>
              <a:t>saver = tf.train.Saver(tf.global_variables())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5657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C8988-3D32-4FE0-9B8E-433965D28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Variational</a:t>
            </a:r>
            <a:r>
              <a:rPr lang="en-US" altLang="ko-KR" dirty="0"/>
              <a:t> Autoencoder(VAE)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708D914-72CF-4803-B430-DD181C1A7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2916793"/>
            <a:ext cx="2667000" cy="266700"/>
          </a:xfrm>
          <a:prstGeom prst="rect">
            <a:avLst/>
          </a:prstGeom>
        </p:spPr>
      </p:pic>
      <p:pic>
        <p:nvPicPr>
          <p:cNvPr id="11" name="그림 10" descr="벌레이(가) 표시된 사진&#10;&#10;매우 높은 신뢰도로 생성된 설명">
            <a:extLst>
              <a:ext uri="{FF2B5EF4-FFF2-40B4-BE49-F238E27FC236}">
                <a16:creationId xmlns:a16="http://schemas.microsoft.com/office/drawing/2014/main" id="{97A00F6B-BBF6-436A-AE64-1B0B3919B5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4124325"/>
            <a:ext cx="2667000" cy="266700"/>
          </a:xfrm>
          <a:prstGeom prst="rect">
            <a:avLst/>
          </a:prstGeom>
        </p:spPr>
      </p:pic>
      <p:pic>
        <p:nvPicPr>
          <p:cNvPr id="13" name="그림 12" descr="벽이(가) 표시된 사진&#10;&#10;높은 신뢰도로 생성된 설명">
            <a:extLst>
              <a:ext uri="{FF2B5EF4-FFF2-40B4-BE49-F238E27FC236}">
                <a16:creationId xmlns:a16="http://schemas.microsoft.com/office/drawing/2014/main" id="{F7E60ECC-8644-455E-B0EC-E3A8493701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850" y="2533650"/>
            <a:ext cx="4000500" cy="4000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611D31-6EE2-4D24-A8DE-DEA1FDF6EB92}"/>
              </a:ext>
            </a:extLst>
          </p:cNvPr>
          <p:cNvSpPr txBox="1"/>
          <p:nvPr/>
        </p:nvSpPr>
        <p:spPr>
          <a:xfrm>
            <a:off x="1077343" y="3469243"/>
            <a:ext cx="2822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Latent Vector : 5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A0CCF86-A66A-496A-8527-62F326DAFEDE}"/>
                  </a:ext>
                </a:extLst>
              </p:cNvPr>
              <p:cNvSpPr txBox="1"/>
              <p:nvPr/>
            </p:nvSpPr>
            <p:spPr>
              <a:xfrm>
                <a:off x="9108361" y="4073009"/>
                <a:ext cx="282222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</m:t>
                      </m:r>
                      <m:r>
                        <m:rPr>
                          <m:sty m:val="p"/>
                        </m:rPr>
                        <a:rPr lang="en-US" altLang="ko-KR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altLang="ko-KR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0.5,0.2,0.2]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[0,1]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A0CCF86-A66A-496A-8527-62F326DAF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361" y="4073009"/>
                <a:ext cx="2822222" cy="646331"/>
              </a:xfrm>
              <a:prstGeom prst="rect">
                <a:avLst/>
              </a:prstGeom>
              <a:blipFill>
                <a:blip r:embed="rId5"/>
                <a:stretch>
                  <a:fillRect b="-103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7A6B7E0-A93C-41F3-8204-C010BAC4D7E8}"/>
              </a:ext>
            </a:extLst>
          </p:cNvPr>
          <p:cNvCxnSpPr/>
          <p:nvPr/>
        </p:nvCxnSpPr>
        <p:spPr>
          <a:xfrm>
            <a:off x="5080000" y="6650183"/>
            <a:ext cx="426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38E3EA2-14DC-41A0-8E03-2266ED4828CA}"/>
              </a:ext>
            </a:extLst>
          </p:cNvPr>
          <p:cNvCxnSpPr>
            <a:cxnSpLocks/>
          </p:cNvCxnSpPr>
          <p:nvPr/>
        </p:nvCxnSpPr>
        <p:spPr>
          <a:xfrm flipV="1">
            <a:off x="5149273" y="2429658"/>
            <a:ext cx="0" cy="4322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E459343-8F1B-4A7F-848E-625D30FAFFAF}"/>
                  </a:ext>
                </a:extLst>
              </p:cNvPr>
              <p:cNvSpPr/>
              <p:nvPr/>
            </p:nvSpPr>
            <p:spPr>
              <a:xfrm>
                <a:off x="4819172" y="2444440"/>
                <a:ext cx="3938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E459343-8F1B-4A7F-848E-625D30FAFF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172" y="2444440"/>
                <a:ext cx="39389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D85EE76-2095-43CE-953F-B512539A1DD5}"/>
                  </a:ext>
                </a:extLst>
              </p:cNvPr>
              <p:cNvSpPr/>
              <p:nvPr/>
            </p:nvSpPr>
            <p:spPr>
              <a:xfrm>
                <a:off x="9341138" y="6488668"/>
                <a:ext cx="4035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D85EE76-2095-43CE-953F-B512539A1D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1138" y="6488668"/>
                <a:ext cx="40350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29022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C8988-3D32-4FE0-9B8E-433965D28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Variational</a:t>
            </a:r>
            <a:r>
              <a:rPr lang="en-US" altLang="ko-KR" dirty="0"/>
              <a:t> Autoencoder(VAE)</a:t>
            </a:r>
            <a:endParaRPr lang="ko-KR" altLang="en-US" dirty="0"/>
          </a:p>
        </p:txBody>
      </p:sp>
      <p:pic>
        <p:nvPicPr>
          <p:cNvPr id="13" name="그림 12" descr="벽이(가) 표시된 사진&#10;&#10;높은 신뢰도로 생성된 설명">
            <a:extLst>
              <a:ext uri="{FF2B5EF4-FFF2-40B4-BE49-F238E27FC236}">
                <a16:creationId xmlns:a16="http://schemas.microsoft.com/office/drawing/2014/main" id="{F7E60ECC-8644-455E-B0EC-E3A849370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89" y="2395924"/>
            <a:ext cx="4000500" cy="400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E459343-8F1B-4A7F-848E-625D30FAFFAF}"/>
                  </a:ext>
                </a:extLst>
              </p:cNvPr>
              <p:cNvSpPr/>
              <p:nvPr/>
            </p:nvSpPr>
            <p:spPr>
              <a:xfrm>
                <a:off x="7526861" y="3935893"/>
                <a:ext cx="11857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𝐼𝑛𝑓𝑜𝐺𝐴𝑁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E459343-8F1B-4A7F-848E-625D30FAFF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861" y="3935893"/>
                <a:ext cx="1185774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 descr="검은색, 흐린, 사진이(가) 표시된 사진&#10;&#10;높은 신뢰도로 생성된 설명">
            <a:extLst>
              <a:ext uri="{FF2B5EF4-FFF2-40B4-BE49-F238E27FC236}">
                <a16:creationId xmlns:a16="http://schemas.microsoft.com/office/drawing/2014/main" id="{39B74406-688E-43D9-8B2E-2339F7FFD0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240" y="4305225"/>
            <a:ext cx="7474998" cy="2335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AA7CABD4-6301-4DCC-BF2A-2A1B777CDA15}"/>
                  </a:ext>
                </a:extLst>
              </p:cNvPr>
              <p:cNvSpPr/>
              <p:nvPr/>
            </p:nvSpPr>
            <p:spPr>
              <a:xfrm>
                <a:off x="1659452" y="6396424"/>
                <a:ext cx="6922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𝑉𝐴𝐸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AA7CABD4-6301-4DCC-BF2A-2A1B777CDA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452" y="6396424"/>
                <a:ext cx="69224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8786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C8988-3D32-4FE0-9B8E-433965D28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Variational</a:t>
            </a:r>
            <a:r>
              <a:rPr lang="en-US" altLang="ko-KR" dirty="0"/>
              <a:t> Autoencoder(VAE)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5FC517-F5C6-41A2-8F7B-E0BDDEBA2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954" y="2642482"/>
            <a:ext cx="8784751" cy="333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381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C8988-3D32-4FE0-9B8E-433965D28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Variational</a:t>
            </a:r>
            <a:r>
              <a:rPr lang="en-US" altLang="ko-KR" dirty="0"/>
              <a:t> Autoencoder(VAE)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365A8D-E66B-460E-B990-1B6417EDB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FF0000"/>
                </a:solidFill>
              </a:rPr>
              <a:t>Variational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/>
              <a:t>Autoencoder (VAE)</a:t>
            </a:r>
          </a:p>
          <a:p>
            <a:pPr lvl="1"/>
            <a:r>
              <a:rPr lang="en-US" altLang="ko-KR" dirty="0"/>
              <a:t>Visualization (Example)       Latent space walking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6C6D63-A9A5-4DB5-8E16-2D8F2A126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210" y="3394593"/>
            <a:ext cx="7388257" cy="3295650"/>
          </a:xfrm>
          <a:prstGeom prst="rect">
            <a:avLst/>
          </a:prstGeom>
        </p:spPr>
      </p:pic>
      <p:pic>
        <p:nvPicPr>
          <p:cNvPr id="5" name="bandicam 2017-08-30 18-48-27-850">
            <a:hlinkClick r:id="" action="ppaction://media"/>
            <a:extLst>
              <a:ext uri="{FF2B5EF4-FFF2-40B4-BE49-F238E27FC236}">
                <a16:creationId xmlns:a16="http://schemas.microsoft.com/office/drawing/2014/main" id="{CFE12E36-9BC1-412B-8046-E7AA0C2245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85093" y="3315565"/>
            <a:ext cx="28956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5C9251-FC1C-4B8B-88B5-EC090F375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VAE and GAN</a:t>
            </a:r>
            <a:endParaRPr lang="ko-KR" altLang="en-US" dirty="0"/>
          </a:p>
        </p:txBody>
      </p:sp>
      <p:pic>
        <p:nvPicPr>
          <p:cNvPr id="5122" name="Picture 2" descr="GAN VAE에 대한 이미지 검색결과">
            <a:extLst>
              <a:ext uri="{FF2B5EF4-FFF2-40B4-BE49-F238E27FC236}">
                <a16:creationId xmlns:a16="http://schemas.microsoft.com/office/drawing/2014/main" id="{C2437AA0-BE87-4636-9B2F-5B4ED7F3C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921" y="2690090"/>
            <a:ext cx="7271041" cy="3507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4648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2" name="Rectangle 4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Oval 4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Oval 4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Oval 4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Oval 4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Oval 4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Oval 4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50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51" name="Rectangle 5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D31A051-F3EC-437F-BB6A-2249CCEE06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49" b="22425"/>
          <a:stretch/>
        </p:blipFill>
        <p:spPr>
          <a:xfrm>
            <a:off x="5142960" y="1143000"/>
            <a:ext cx="6914443" cy="4998154"/>
          </a:xfrm>
          <a:prstGeom prst="rect">
            <a:avLst/>
          </a:prstGeom>
        </p:spPr>
      </p:pic>
      <p:sp>
        <p:nvSpPr>
          <p:cNvPr id="54" name="Rectangle 5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4691704-7812-4A2C-990A-18C74FB06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3133726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3300" dirty="0"/>
              <a:t>Neural(Brain) E/D coding</a:t>
            </a:r>
            <a:endParaRPr lang="ko-KR" altLang="en-US" sz="33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B16E20-279A-44E1-81CC-362F90FB7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Decoding Cortical Activity with </a:t>
            </a:r>
            <a:r>
              <a:rPr lang="en-US" altLang="ko-KR" dirty="0" err="1">
                <a:solidFill>
                  <a:schemeClr val="bg1"/>
                </a:solidFill>
              </a:rPr>
              <a:t>Variational</a:t>
            </a:r>
            <a:r>
              <a:rPr lang="en-US" altLang="ko-KR" dirty="0">
                <a:solidFill>
                  <a:schemeClr val="bg1"/>
                </a:solidFill>
              </a:rPr>
              <a:t> Autoencoder Supports Direct Visual Reconstruction, 2017.06.26, 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6968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C8988-3D32-4FE0-9B8E-433965D28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Neural(Brain) E/D coding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EA8909-38D6-4698-B36D-46648B130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041" y="2483026"/>
            <a:ext cx="4757738" cy="382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216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104C0D-3AD1-4C87-B51E-4CB35CF90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</p:spPr>
        <p:txBody>
          <a:bodyPr>
            <a:normAutofit/>
          </a:bodyPr>
          <a:lstStyle/>
          <a:p>
            <a:r>
              <a:rPr lang="en-US" altLang="ko-KR" dirty="0"/>
              <a:t>This topic is…</a:t>
            </a:r>
            <a:endParaRPr lang="ko-KR" altLang="en-US" dirty="0"/>
          </a:p>
        </p:txBody>
      </p:sp>
      <p:sp>
        <p:nvSpPr>
          <p:cNvPr id="7" name="원호 6">
            <a:extLst>
              <a:ext uri="{FF2B5EF4-FFF2-40B4-BE49-F238E27FC236}">
                <a16:creationId xmlns:a16="http://schemas.microsoft.com/office/drawing/2014/main" id="{9F6D3F5D-1C55-4F6D-8141-69B03CCB6DAE}"/>
              </a:ext>
            </a:extLst>
          </p:cNvPr>
          <p:cNvSpPr/>
          <p:nvPr/>
        </p:nvSpPr>
        <p:spPr>
          <a:xfrm>
            <a:off x="-3569677" y="5378548"/>
            <a:ext cx="13504984" cy="22320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원호 8">
            <a:extLst>
              <a:ext uri="{FF2B5EF4-FFF2-40B4-BE49-F238E27FC236}">
                <a16:creationId xmlns:a16="http://schemas.microsoft.com/office/drawing/2014/main" id="{067072A4-8C2F-463E-BCDA-D9391DA82263}"/>
              </a:ext>
            </a:extLst>
          </p:cNvPr>
          <p:cNvSpPr/>
          <p:nvPr/>
        </p:nvSpPr>
        <p:spPr>
          <a:xfrm flipV="1">
            <a:off x="-3569677" y="3035398"/>
            <a:ext cx="13504984" cy="22320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6FA1E9-1D2A-44C0-973D-BF668601B2AB}"/>
              </a:ext>
            </a:extLst>
          </p:cNvPr>
          <p:cNvSpPr txBox="1"/>
          <p:nvPr/>
        </p:nvSpPr>
        <p:spPr>
          <a:xfrm>
            <a:off x="7498345" y="5082732"/>
            <a:ext cx="432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Deep learning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2C8A70-3A34-490F-B000-3E22034D940D}"/>
              </a:ext>
            </a:extLst>
          </p:cNvPr>
          <p:cNvSpPr txBox="1"/>
          <p:nvPr/>
        </p:nvSpPr>
        <p:spPr>
          <a:xfrm>
            <a:off x="8063317" y="3585148"/>
            <a:ext cx="1265983" cy="378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This topic</a:t>
            </a:r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08F0E88-B9E9-4BDC-9E12-103B9DF098B1}"/>
              </a:ext>
            </a:extLst>
          </p:cNvPr>
          <p:cNvCxnSpPr>
            <a:cxnSpLocks/>
          </p:cNvCxnSpPr>
          <p:nvPr/>
        </p:nvCxnSpPr>
        <p:spPr>
          <a:xfrm flipV="1">
            <a:off x="8128086" y="3539342"/>
            <a:ext cx="1800000" cy="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A7E3B1-6DF7-4833-B988-DD37D5F75014}"/>
              </a:ext>
            </a:extLst>
          </p:cNvPr>
          <p:cNvSpPr txBox="1"/>
          <p:nvPr/>
        </p:nvSpPr>
        <p:spPr>
          <a:xfrm>
            <a:off x="2854623" y="4893537"/>
            <a:ext cx="1265983" cy="378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1998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514A0C-28DE-4169-BC57-54BE395D7C0F}"/>
              </a:ext>
            </a:extLst>
          </p:cNvPr>
          <p:cNvSpPr txBox="1"/>
          <p:nvPr/>
        </p:nvSpPr>
        <p:spPr>
          <a:xfrm>
            <a:off x="9613017" y="3736417"/>
            <a:ext cx="1265983" cy="378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2017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428F9F-8B28-46C9-8B1F-69EC0DE99753}"/>
              </a:ext>
            </a:extLst>
          </p:cNvPr>
          <p:cNvSpPr txBox="1"/>
          <p:nvPr/>
        </p:nvSpPr>
        <p:spPr>
          <a:xfrm>
            <a:off x="9613016" y="3172497"/>
            <a:ext cx="1265983" cy="378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2017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A72230-3F22-4BD7-8D26-E60D9DCAFF68}"/>
              </a:ext>
            </a:extLst>
          </p:cNvPr>
          <p:cNvSpPr txBox="1"/>
          <p:nvPr/>
        </p:nvSpPr>
        <p:spPr>
          <a:xfrm>
            <a:off x="8151944" y="3167158"/>
            <a:ext cx="114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2011</a:t>
            </a:r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3CD50FB-B114-4580-B026-64388C89D979}"/>
              </a:ext>
            </a:extLst>
          </p:cNvPr>
          <p:cNvCxnSpPr>
            <a:cxnSpLocks/>
          </p:cNvCxnSpPr>
          <p:nvPr/>
        </p:nvCxnSpPr>
        <p:spPr>
          <a:xfrm>
            <a:off x="8128086" y="3549148"/>
            <a:ext cx="18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2957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3C98A8-5B0C-44ED-AA0B-E085400EF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&amp; 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A0C895-6AC8-44DC-A425-0BDCEF67A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No 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5468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1F65CF-F2F8-4DDD-BB17-9B9512B0D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Pioneer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0778EE-7445-43A0-B6D1-14859051C0CD}"/>
              </a:ext>
            </a:extLst>
          </p:cNvPr>
          <p:cNvSpPr/>
          <p:nvPr/>
        </p:nvSpPr>
        <p:spPr>
          <a:xfrm>
            <a:off x="369287" y="2828298"/>
            <a:ext cx="114040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Nishimoto, S., Vu, A. T., </a:t>
            </a:r>
            <a:r>
              <a:rPr lang="en-US" altLang="ko-KR" dirty="0" err="1"/>
              <a:t>Naselaris</a:t>
            </a:r>
            <a:r>
              <a:rPr lang="en-US" altLang="ko-KR" dirty="0"/>
              <a:t>, T., </a:t>
            </a:r>
            <a:r>
              <a:rPr lang="en-US" altLang="ko-KR" dirty="0" err="1"/>
              <a:t>Benjamini</a:t>
            </a:r>
            <a:r>
              <a:rPr lang="en-US" altLang="ko-KR" dirty="0"/>
              <a:t>, Y., Yu, B., &amp; Gallant, J. L. (2011). Reconstructing visual experiences from brain activity evoked by natural movies. </a:t>
            </a:r>
            <a:r>
              <a:rPr lang="en-US" altLang="ko-KR" i="1" dirty="0"/>
              <a:t>Current Biology</a:t>
            </a:r>
            <a:r>
              <a:rPr lang="en-US" altLang="ko-KR" dirty="0"/>
              <a:t>, </a:t>
            </a:r>
            <a:r>
              <a:rPr lang="en-US" altLang="ko-KR" i="1" dirty="0"/>
              <a:t>21</a:t>
            </a:r>
            <a:r>
              <a:rPr lang="en-US" altLang="ko-KR" dirty="0"/>
              <a:t>(19), 1641-1646.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1B7D041-10F1-4178-ACCC-A5BBF5DAE258}"/>
              </a:ext>
            </a:extLst>
          </p:cNvPr>
          <p:cNvGrpSpPr/>
          <p:nvPr/>
        </p:nvGrpSpPr>
        <p:grpSpPr>
          <a:xfrm>
            <a:off x="2825381" y="3659782"/>
            <a:ext cx="7157808" cy="2334618"/>
            <a:chOff x="5670965" y="2859682"/>
            <a:chExt cx="5391723" cy="175858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12364E9-1A22-40B7-8D94-21C680CACBE9}"/>
                </a:ext>
              </a:extLst>
            </p:cNvPr>
            <p:cNvGrpSpPr/>
            <p:nvPr/>
          </p:nvGrpSpPr>
          <p:grpSpPr>
            <a:xfrm>
              <a:off x="6332432" y="2859682"/>
              <a:ext cx="4730256" cy="1758585"/>
              <a:chOff x="6332432" y="2859682"/>
              <a:chExt cx="4730256" cy="1758585"/>
            </a:xfrm>
          </p:grpSpPr>
          <p:pic>
            <p:nvPicPr>
              <p:cNvPr id="1028" name="Picture 4" descr="Jack Gallant에 대한 이미지 검색결과">
                <a:extLst>
                  <a:ext uri="{FF2B5EF4-FFF2-40B4-BE49-F238E27FC236}">
                    <a16:creationId xmlns:a16="http://schemas.microsoft.com/office/drawing/2014/main" id="{3133832C-4C24-42EA-9BDB-0C2AFC2A0E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19488" y="2859682"/>
                <a:ext cx="2570568" cy="14459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50FEB6-0A2D-4E26-9077-286EF995C3EF}"/>
                  </a:ext>
                </a:extLst>
              </p:cNvPr>
              <p:cNvSpPr txBox="1"/>
              <p:nvPr/>
            </p:nvSpPr>
            <p:spPr>
              <a:xfrm>
                <a:off x="8319488" y="4249967"/>
                <a:ext cx="274320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Jack Gallant</a:t>
                </a:r>
                <a:endParaRPr lang="ko-KR" altLang="en-US" dirty="0"/>
              </a:p>
            </p:txBody>
          </p:sp>
          <p:pic>
            <p:nvPicPr>
              <p:cNvPr id="1032" name="Picture 8" descr="Shinji Nishimoto에 대한 이미지 검색결과">
                <a:extLst>
                  <a:ext uri="{FF2B5EF4-FFF2-40B4-BE49-F238E27FC236}">
                    <a16:creationId xmlns:a16="http://schemas.microsoft.com/office/drawing/2014/main" id="{719BAD28-80D0-4292-A7E4-32223978C7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32432" y="2885360"/>
                <a:ext cx="1420267" cy="14202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03B87DE-ED8E-4B85-8E23-97712393F11B}"/>
                </a:ext>
              </a:extLst>
            </p:cNvPr>
            <p:cNvSpPr txBox="1"/>
            <p:nvPr/>
          </p:nvSpPr>
          <p:spPr>
            <a:xfrm>
              <a:off x="5670965" y="4249967"/>
              <a:ext cx="274320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Nishimoto Shinji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48299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10" name="Group 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4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2" name="Group 2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3" name="Rectangle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5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0DCE70B-6B5F-4392-AD65-7CAE4BACB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pic>
        <p:nvPicPr>
          <p:cNvPr id="19" name="Movie reconstruction from human brain activity">
            <a:hlinkClick r:id="" action="ppaction://media"/>
            <a:extLst>
              <a:ext uri="{FF2B5EF4-FFF2-40B4-BE49-F238E27FC236}">
                <a16:creationId xmlns:a16="http://schemas.microsoft.com/office/drawing/2014/main" id="{684D1CCB-030B-40ED-B4DC-97674BA395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5859"/>
          <a:stretch/>
        </p:blipFill>
        <p:spPr>
          <a:xfrm>
            <a:off x="101456" y="801687"/>
            <a:ext cx="7728845" cy="461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2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3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fMRI에 대한 이미지 검색결과">
            <a:extLst>
              <a:ext uri="{FF2B5EF4-FFF2-40B4-BE49-F238E27FC236}">
                <a16:creationId xmlns:a16="http://schemas.microsoft.com/office/drawing/2014/main" id="{5B882096-6F82-477D-B603-B9E498BED0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26" r="-2" b="3590"/>
          <a:stretch/>
        </p:blipFill>
        <p:spPr bwMode="auto">
          <a:xfrm>
            <a:off x="8020571" y="2775951"/>
            <a:ext cx="3080048" cy="1451285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MRI에 대한 이미지 검색결과">
            <a:extLst>
              <a:ext uri="{FF2B5EF4-FFF2-40B4-BE49-F238E27FC236}">
                <a16:creationId xmlns:a16="http://schemas.microsoft.com/office/drawing/2014/main" id="{9EFC4A49-FD0C-4216-B89D-C1C4C34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0" r="-2" b="20813"/>
          <a:stretch/>
        </p:blipFill>
        <p:spPr bwMode="auto">
          <a:xfrm>
            <a:off x="8020571" y="4391828"/>
            <a:ext cx="3080048" cy="1451286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A104C0D-3AD1-4C87-B51E-4CB35CF90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</p:spPr>
        <p:txBody>
          <a:bodyPr>
            <a:normAutofit/>
          </a:bodyPr>
          <a:lstStyle/>
          <a:p>
            <a:r>
              <a:rPr lang="en-US" altLang="ko-KR" dirty="0"/>
              <a:t>Sensor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57D8C0-FD3D-4242-A13E-B917FDB21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6397313" cy="3416300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fMRI (functional Magnetic Resonance Imaging)</a:t>
            </a:r>
          </a:p>
          <a:p>
            <a:r>
              <a:rPr lang="ko-KR" altLang="en-US" dirty="0"/>
              <a:t>한국어 </a:t>
            </a:r>
            <a:r>
              <a:rPr lang="en-US" altLang="ko-KR" dirty="0"/>
              <a:t>: </a:t>
            </a:r>
            <a:r>
              <a:rPr lang="ko-KR" altLang="en-US" dirty="0"/>
              <a:t>뇌기능 자기공명영상</a:t>
            </a:r>
            <a:endParaRPr lang="en-US" altLang="ko-KR" dirty="0"/>
          </a:p>
          <a:p>
            <a:pPr lvl="1"/>
            <a:r>
              <a:rPr lang="ko-KR" altLang="en-US" dirty="0"/>
              <a:t>뇌가 </a:t>
            </a:r>
            <a:r>
              <a:rPr lang="ko-KR" altLang="en-US" dirty="0" err="1"/>
              <a:t>활성화될때</a:t>
            </a:r>
            <a:r>
              <a:rPr lang="ko-KR" altLang="en-US" dirty="0"/>
              <a:t> 일어나는 변화를 캡쳐</a:t>
            </a:r>
            <a:endParaRPr lang="en-US" altLang="ko-KR" dirty="0"/>
          </a:p>
          <a:p>
            <a:pPr lvl="1"/>
            <a:r>
              <a:rPr lang="ko-KR" altLang="en-US" dirty="0"/>
              <a:t>혈류내의 산소 </a:t>
            </a:r>
            <a:r>
              <a:rPr lang="ko-KR" altLang="en-US" dirty="0" err="1"/>
              <a:t>용존량의</a:t>
            </a:r>
            <a:r>
              <a:rPr lang="ko-KR" altLang="en-US" dirty="0"/>
              <a:t> </a:t>
            </a:r>
            <a:r>
              <a:rPr lang="ko-KR" altLang="en-US" dirty="0" err="1"/>
              <a:t>변화에따른</a:t>
            </a:r>
            <a:r>
              <a:rPr lang="ko-KR" altLang="en-US" dirty="0"/>
              <a:t> </a:t>
            </a:r>
            <a:r>
              <a:rPr lang="en-US" altLang="ko-KR" dirty="0"/>
              <a:t>MR </a:t>
            </a:r>
            <a:r>
              <a:rPr lang="ko-KR" altLang="en-US" dirty="0"/>
              <a:t>신호의 크기변화를 측정하는 방식</a:t>
            </a:r>
          </a:p>
        </p:txBody>
      </p:sp>
    </p:spTree>
    <p:extLst>
      <p:ext uri="{BB962C8B-B14F-4D97-AF65-F5344CB8AC3E}">
        <p14:creationId xmlns:p14="http://schemas.microsoft.com/office/powerpoint/2010/main" val="3629903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DCE70B-6B5F-4392-AD65-7CAE4BACB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 (Training)</a:t>
            </a:r>
            <a:endParaRPr lang="ko-KR" altLang="en-US" dirty="0"/>
          </a:p>
        </p:txBody>
      </p:sp>
      <p:pic>
        <p:nvPicPr>
          <p:cNvPr id="4098" name="Picture 2" descr="eye and brain pictogram에 대한 이미지 검색결과">
            <a:extLst>
              <a:ext uri="{FF2B5EF4-FFF2-40B4-BE49-F238E27FC236}">
                <a16:creationId xmlns:a16="http://schemas.microsoft.com/office/drawing/2014/main" id="{58E6AC32-A9D1-45D7-9983-C6344E8175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97" t="4244" r="48724" b="70666"/>
          <a:stretch/>
        </p:blipFill>
        <p:spPr bwMode="auto">
          <a:xfrm>
            <a:off x="603114" y="2876079"/>
            <a:ext cx="2548648" cy="325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관련 이미지">
            <a:extLst>
              <a:ext uri="{FF2B5EF4-FFF2-40B4-BE49-F238E27FC236}">
                <a16:creationId xmlns:a16="http://schemas.microsoft.com/office/drawing/2014/main" id="{F45A4217-3801-45DB-AFD6-D4D82274B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035" y="2942361"/>
            <a:ext cx="3126361" cy="312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E429AE3-D637-4931-AEF0-0A209DFA3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855" y="2506747"/>
            <a:ext cx="480060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397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DCE70B-6B5F-4392-AD65-7CAE4BACB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 (Testing)</a:t>
            </a:r>
            <a:endParaRPr lang="ko-KR" altLang="en-US" dirty="0"/>
          </a:p>
        </p:txBody>
      </p:sp>
      <p:pic>
        <p:nvPicPr>
          <p:cNvPr id="4098" name="Picture 2" descr="eye and brain pictogram에 대한 이미지 검색결과">
            <a:extLst>
              <a:ext uri="{FF2B5EF4-FFF2-40B4-BE49-F238E27FC236}">
                <a16:creationId xmlns:a16="http://schemas.microsoft.com/office/drawing/2014/main" id="{58E6AC32-A9D1-45D7-9983-C6344E8175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97" t="4244" r="48724" b="70666"/>
          <a:stretch/>
        </p:blipFill>
        <p:spPr bwMode="auto">
          <a:xfrm>
            <a:off x="428017" y="2506747"/>
            <a:ext cx="2548648" cy="325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picture icon에 대한 이미지 검색결과">
            <a:extLst>
              <a:ext uri="{FF2B5EF4-FFF2-40B4-BE49-F238E27FC236}">
                <a16:creationId xmlns:a16="http://schemas.microsoft.com/office/drawing/2014/main" id="{1A0AC1E8-3DD8-40BA-A7D9-72566776D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665" y="3037183"/>
            <a:ext cx="2198054" cy="219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A0CC74D-5A30-4DC5-AA21-C6895CCB0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0287" y="2506747"/>
            <a:ext cx="555307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41338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이온(회의실)">
  <a:themeElements>
    <a:clrScheme name="빨강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이온(회의실)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이온(회의실)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TM02900720[[fn=전체]]</Template>
  <TotalTime>2135</TotalTime>
  <Words>586</Words>
  <Application>Microsoft Office PowerPoint</Application>
  <PresentationFormat>와이드스크린</PresentationFormat>
  <Paragraphs>145</Paragraphs>
  <Slides>40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40</vt:i4>
      </vt:variant>
    </vt:vector>
  </HeadingPairs>
  <TitlesOfParts>
    <vt:vector size="53" baseType="lpstr">
      <vt:lpstr>Arial Unicode MS</vt:lpstr>
      <vt:lpstr>Source Code Pro</vt:lpstr>
      <vt:lpstr>맑은 고딕</vt:lpstr>
      <vt:lpstr>Arial</vt:lpstr>
      <vt:lpstr>Calibri</vt:lpstr>
      <vt:lpstr>Calibri Light</vt:lpstr>
      <vt:lpstr>Cambria Math</vt:lpstr>
      <vt:lpstr>Century Gothic</vt:lpstr>
      <vt:lpstr>Wingdings</vt:lpstr>
      <vt:lpstr>Wingdings 2</vt:lpstr>
      <vt:lpstr>Wingdings 3</vt:lpstr>
      <vt:lpstr>HDOfficeLightV0</vt:lpstr>
      <vt:lpstr>이온(회의실)</vt:lpstr>
      <vt:lpstr>Neural Encoding and Decoding  with Deep Learning</vt:lpstr>
      <vt:lpstr>Keyword</vt:lpstr>
      <vt:lpstr>Central question</vt:lpstr>
      <vt:lpstr>This topic is…</vt:lpstr>
      <vt:lpstr>Pioneer</vt:lpstr>
      <vt:lpstr>Results</vt:lpstr>
      <vt:lpstr>Sensor</vt:lpstr>
      <vt:lpstr>Experiment (Training)</vt:lpstr>
      <vt:lpstr>Experiment (Testing)</vt:lpstr>
      <vt:lpstr>Results</vt:lpstr>
      <vt:lpstr>Today’s paper</vt:lpstr>
      <vt:lpstr>Who</vt:lpstr>
      <vt:lpstr>Variational Autoencoder Support Direct Visual Reconstruction, Kuan Han, Kun-Han Lu, Zhonming Liu, 2017.6.26</vt:lpstr>
      <vt:lpstr>Deep Learning based Generative Algorithm 1</vt:lpstr>
      <vt:lpstr>Deep Learning based Generative Algorithm 2</vt:lpstr>
      <vt:lpstr>Keyword</vt:lpstr>
      <vt:lpstr>Autoencoder</vt:lpstr>
      <vt:lpstr>Autoencoder</vt:lpstr>
      <vt:lpstr>Autoencoder</vt:lpstr>
      <vt:lpstr>Autoencoder(AE)</vt:lpstr>
      <vt:lpstr>Autoencoder(AE)</vt:lpstr>
      <vt:lpstr>Autoencoder(AE)</vt:lpstr>
      <vt:lpstr>Autoencoder(AE)</vt:lpstr>
      <vt:lpstr>Autoencoder(AE)</vt:lpstr>
      <vt:lpstr>Variational Autoencoder(VAE)</vt:lpstr>
      <vt:lpstr>Variational Autoencoder(VAE)</vt:lpstr>
      <vt:lpstr>Variational Autoencoder(VAE)</vt:lpstr>
      <vt:lpstr>Variational Autoencoder(VAE)</vt:lpstr>
      <vt:lpstr>Variational Autoencoder(VAE)</vt:lpstr>
      <vt:lpstr>Variational Autoencoder(VAE)</vt:lpstr>
      <vt:lpstr>VAE</vt:lpstr>
      <vt:lpstr>VAE</vt:lpstr>
      <vt:lpstr>Variational Autoencoder(VAE)</vt:lpstr>
      <vt:lpstr>Variational Autoencoder(VAE)</vt:lpstr>
      <vt:lpstr>Variational Autoencoder(VAE)</vt:lpstr>
      <vt:lpstr>Variational Autoencoder(VAE)</vt:lpstr>
      <vt:lpstr>VAE and GAN</vt:lpstr>
      <vt:lpstr>Neural(Brain) E/D coding</vt:lpstr>
      <vt:lpstr>Neural(Brain) E/D coding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Encoding and Decoding  with Deep Learning  for Dynamic Natural Vision</dc:title>
  <dc:creator>최인영</dc:creator>
  <cp:lastModifiedBy>최인영</cp:lastModifiedBy>
  <cp:revision>125</cp:revision>
  <dcterms:created xsi:type="dcterms:W3CDTF">2017-08-24T10:42:26Z</dcterms:created>
  <dcterms:modified xsi:type="dcterms:W3CDTF">2017-09-08T10:30:12Z</dcterms:modified>
</cp:coreProperties>
</file>